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52" r:id="rId2"/>
    <p:sldMasterId id="2147483853" r:id="rId3"/>
    <p:sldMasterId id="2147483724" r:id="rId4"/>
    <p:sldMasterId id="2147483862" r:id="rId5"/>
  </p:sldMasterIdLst>
  <p:notesMasterIdLst>
    <p:notesMasterId r:id="rId54"/>
  </p:notesMasterIdLst>
  <p:sldIdLst>
    <p:sldId id="279" r:id="rId6"/>
    <p:sldId id="284" r:id="rId7"/>
    <p:sldId id="283" r:id="rId8"/>
    <p:sldId id="763" r:id="rId9"/>
    <p:sldId id="760" r:id="rId10"/>
    <p:sldId id="325" r:id="rId11"/>
    <p:sldId id="326" r:id="rId12"/>
    <p:sldId id="317" r:id="rId13"/>
    <p:sldId id="761" r:id="rId14"/>
    <p:sldId id="260" r:id="rId15"/>
    <p:sldId id="891" r:id="rId16"/>
    <p:sldId id="764" r:id="rId17"/>
    <p:sldId id="892" r:id="rId18"/>
    <p:sldId id="368" r:id="rId19"/>
    <p:sldId id="903" r:id="rId20"/>
    <p:sldId id="905" r:id="rId21"/>
    <p:sldId id="296" r:id="rId22"/>
    <p:sldId id="906" r:id="rId23"/>
    <p:sldId id="893" r:id="rId24"/>
    <p:sldId id="433" r:id="rId25"/>
    <p:sldId id="451" r:id="rId26"/>
    <p:sldId id="472" r:id="rId27"/>
    <p:sldId id="909" r:id="rId28"/>
    <p:sldId id="901" r:id="rId29"/>
    <p:sldId id="746" r:id="rId30"/>
    <p:sldId id="748" r:id="rId31"/>
    <p:sldId id="744" r:id="rId32"/>
    <p:sldId id="745" r:id="rId33"/>
    <p:sldId id="900" r:id="rId34"/>
    <p:sldId id="267" r:id="rId35"/>
    <p:sldId id="338" r:id="rId36"/>
    <p:sldId id="339" r:id="rId37"/>
    <p:sldId id="894" r:id="rId38"/>
    <p:sldId id="340" r:id="rId39"/>
    <p:sldId id="341" r:id="rId40"/>
    <p:sldId id="342" r:id="rId41"/>
    <p:sldId id="896" r:id="rId42"/>
    <p:sldId id="345" r:id="rId43"/>
    <p:sldId id="346" r:id="rId44"/>
    <p:sldId id="908" r:id="rId45"/>
    <p:sldId id="343" r:id="rId46"/>
    <p:sldId id="328" r:id="rId47"/>
    <p:sldId id="258" r:id="rId48"/>
    <p:sldId id="259" r:id="rId49"/>
    <p:sldId id="910" r:id="rId50"/>
    <p:sldId id="261" r:id="rId51"/>
    <p:sldId id="257" r:id="rId52"/>
    <p:sldId id="280" r:id="rId53"/>
  </p:sldIdLst>
  <p:sldSz cx="9144000" cy="5143500" type="screen16x9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42"/>
    <a:srgbClr val="2CB7C5"/>
    <a:srgbClr val="554596"/>
    <a:srgbClr val="F59E2D"/>
    <a:srgbClr val="E96F70"/>
    <a:srgbClr val="004B6C"/>
    <a:srgbClr val="699F38"/>
    <a:srgbClr val="5EBFBE"/>
    <a:srgbClr val="007FC8"/>
    <a:srgbClr val="169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91D83-FE73-40D3-ADB5-ACEEE7EF85E6}" v="23" dt="2025-05-16T09:07:12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34" autoAdjust="0"/>
  </p:normalViewPr>
  <p:slideViewPr>
    <p:cSldViewPr snapToGrid="0">
      <p:cViewPr varScale="1">
        <p:scale>
          <a:sx n="123" d="100"/>
          <a:sy n="123" d="100"/>
        </p:scale>
        <p:origin x="125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FCE102A8-8D75-4F94-974F-E538C2ED4DFB}" type="datetimeFigureOut">
              <a:rPr lang="pl-PL"/>
              <a:pPr>
                <a:defRPr/>
              </a:pPr>
              <a:t>19.05.2025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80978B9-01A2-4392-B3A6-698453BCBC5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05332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8785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303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2D81-F332-480A-A0F3-7F6C2229716B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693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1EBF4-0164-EF90-1236-E22113E9D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887866F-5502-C2CF-80DF-366555CA5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1EA9AC8-295E-1A25-DA1B-1D20B6F18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42611E-594A-B093-B851-70FABCD72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52754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E98EE-22F6-4FC6-8A45-7C51E1DDC9C1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8229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Aft>
                <a:spcPts val="750"/>
              </a:spcAft>
            </a:pPr>
            <a:r>
              <a:rPr lang="pl-PL" b="0" i="0">
                <a:solidFill>
                  <a:srgbClr val="000000"/>
                </a:solidFill>
                <a:effectLst/>
                <a:latin typeface="aktiv-grotesk"/>
              </a:rPr>
              <a:t>Najważniejszymi adresatami Funduszu są młodzi ludzie i osoby pracujące z młodzieżą – uczestnicy projektów. Fundusz może jednak finansować tylko projekty, których wnioskodawcami są podmioty posiadające osobowość prawną.</a:t>
            </a:r>
          </a:p>
          <a:p>
            <a:pPr algn="just">
              <a:lnSpc>
                <a:spcPts val="1800"/>
              </a:lnSpc>
              <a:spcAft>
                <a:spcPts val="750"/>
              </a:spcAft>
            </a:pPr>
            <a:r>
              <a:rPr lang="pl-PL" b="0" i="0">
                <a:solidFill>
                  <a:srgbClr val="000000"/>
                </a:solidFill>
                <a:effectLst/>
                <a:latin typeface="aktiv-grotesk"/>
              </a:rPr>
              <a:t>Zgodnie z Regulaminem Funduszu wnioskodawcami mogą zostać:</a:t>
            </a:r>
          </a:p>
          <a:p>
            <a:pPr algn="just">
              <a:lnSpc>
                <a:spcPts val="1800"/>
              </a:lnSpc>
              <a:spcAft>
                <a:spcPts val="750"/>
              </a:spcAft>
            </a:pPr>
            <a:r>
              <a:rPr lang="pl-PL" b="0" i="0">
                <a:solidFill>
                  <a:srgbClr val="000000"/>
                </a:solidFill>
                <a:effectLst/>
                <a:latin typeface="aktiv-grotesk"/>
              </a:rPr>
              <a:t>„Wnioski mogą być składane przez zarejestrowane zgodnie z prawem Litwy lub Polski osoby prawne, posiadające doświadczenie w dziedzinie pracy z młodzieżą.</a:t>
            </a:r>
          </a:p>
          <a:p>
            <a:pPr algn="just">
              <a:lnSpc>
                <a:spcPts val="1800"/>
              </a:lnSpc>
              <a:spcAft>
                <a:spcPts val="750"/>
              </a:spcAft>
            </a:pPr>
            <a:r>
              <a:rPr lang="pl-PL" b="0" i="0">
                <a:solidFill>
                  <a:srgbClr val="000000"/>
                </a:solidFill>
                <a:effectLst/>
                <a:latin typeface="aktiv-grotesk"/>
              </a:rPr>
              <a:t>Według formy prawnej mogą to być:</a:t>
            </a:r>
          </a:p>
          <a:p>
            <a:pPr algn="l">
              <a:lnSpc>
                <a:spcPts val="18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l-PL" b="0" i="0">
                <a:solidFill>
                  <a:srgbClr val="000000"/>
                </a:solidFill>
                <a:effectLst/>
                <a:latin typeface="aktiv-grotesk"/>
              </a:rPr>
              <a:t>instytucje oświatowe;</a:t>
            </a:r>
          </a:p>
          <a:p>
            <a:pPr algn="l">
              <a:lnSpc>
                <a:spcPts val="18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l-PL" b="0" i="0">
                <a:solidFill>
                  <a:srgbClr val="000000"/>
                </a:solidFill>
                <a:effectLst/>
                <a:latin typeface="aktiv-grotesk"/>
              </a:rPr>
              <a:t>instytucje publiczne;</a:t>
            </a:r>
          </a:p>
          <a:p>
            <a:pPr algn="l">
              <a:lnSpc>
                <a:spcPts val="18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l-PL" b="0" i="0">
                <a:solidFill>
                  <a:srgbClr val="000000"/>
                </a:solidFill>
                <a:effectLst/>
                <a:latin typeface="aktiv-grotesk"/>
              </a:rPr>
              <a:t>organizacje pozarządowe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28797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169F8-C199-3F74-018D-FD792E56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B07CDD7-F401-EB74-A2A6-1ABF30912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10C3788-0CBD-58E7-200E-135524006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22A200-68E3-1356-CAFE-F2048EBE8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40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42559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28050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48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42932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301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4916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54052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1558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978B9-01A2-4392-B3A6-698453BCBC50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5521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otes Placeholder">
            <a:extLst>
              <a:ext uri="{FF2B5EF4-FFF2-40B4-BE49-F238E27FC236}">
                <a16:creationId xmlns:a16="http://schemas.microsoft.com/office/drawing/2014/main" id="{6E75987C-7800-28DD-D733-03C62EE6E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ramach tych akcji zapewnia się wsparcie szkołom i innym organizacjom działającym w dziedzinie edukacji szkolnej, które chcą organizować działania w zakresie mobilności edukacyjnej dla uczniów i kadry zajmującej się edukacją szkolną.</a:t>
            </a:r>
            <a:endParaRPr lang="pl-PL"/>
          </a:p>
          <a:p>
            <a:endParaRPr lang="pl-PL"/>
          </a:p>
          <a:p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Akcja 1 wspiera szkoły i inne organizacje działające w obszarze edukacji szkolnej, które chcą zorganizować mobilności edukacyjne dla uczniów i pracowników szkół. O dofinansowanie można ubiegać się, składając wniosek w ramach projektów krótkoterminowych lub przyznanej Akredytacji Erasmusa. Organizacje uczestniczące w swoich działaniach powinny aktywnie promować włączenie społeczne i różnorodność, zrównoważenie środowiskowe oraz edukację cyfrową, wykorzystując w tych celach konkretne możliwości finansowania przewidziane w programie, poprzez podnoszenie świadomości wśród uczestników, dzielenie się najlepszymi praktykami oraz wybieranie odpowiednich rozwiązań dla swoich działań.</a:t>
            </a:r>
          </a:p>
          <a:p>
            <a:endParaRPr lang="pl-PL"/>
          </a:p>
          <a:p>
            <a:pPr algn="just"/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Projekty realizowane w Akcji 2 polegają na międzynarodowej współpracy szkół, placówek edukacyjnych, lokalnych lub regionalnych władz odpowiedzialnych za oświatę i innych organizacji działających na rzecz edukacji szkolnej. Cele projektów dotyczą wypracowania i/lub transferu innowacji w celu zapewnienia wysokiej jakości kształcenia, a także wymiany dobrych praktyk. Celem działań powinno być również zdobywanie doświadczenia we współpracy międzynarodowej oraz dążenie do zmiany charakteru pracy instytucji na bardziej międzynarodowy.</a:t>
            </a:r>
          </a:p>
          <a:p>
            <a:pPr algn="just"/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Do realizacji projektów Akcji 2 </a:t>
            </a:r>
            <a:r>
              <a:rPr lang="pl-PL" b="0" i="0" u="sng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nie jest</a:t>
            </a:r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 niezbędne posiadanie akredytacji.</a:t>
            </a:r>
          </a:p>
          <a:p>
            <a:pPr algn="just"/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W ramach Akcji 2 możliwe do realizacji są dwa typy projektów:</a:t>
            </a:r>
          </a:p>
          <a:p>
            <a:pPr algn="just"/>
            <a:r>
              <a:rPr lang="pl-PL" b="0" i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Partnerstwa w zakresie współpracy (</a:t>
            </a:r>
            <a:r>
              <a:rPr lang="pl-PL" b="0" i="0" err="1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KA220</a:t>
            </a:r>
            <a:r>
              <a:rPr lang="pl-PL" b="0" i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)</a:t>
            </a:r>
            <a:endParaRPr lang="pl-PL" b="0" i="0">
              <a:solidFill>
                <a:srgbClr val="4D4D4D"/>
              </a:solidFill>
              <a:effectLst/>
              <a:latin typeface="Roboto" panose="02000000000000000000" pitchFamily="2" charset="0"/>
            </a:endParaRPr>
          </a:p>
          <a:p>
            <a:r>
              <a:rPr lang="pl-PL" b="0" i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Partnerstwa na małą skalę (</a:t>
            </a:r>
            <a:r>
              <a:rPr lang="pl-PL" b="0" i="0" err="1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KA210</a:t>
            </a:r>
            <a:r>
              <a:rPr lang="pl-PL" b="0" i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)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B9FBB1-BB0F-46BC-A8CC-FB807664B001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265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28A85-183E-2187-EFB0-83C9AE817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2E81589-06A4-3C5F-F04F-AFD664FF3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E17F39-F442-4DAA-7B33-7A5232ED5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ramach tych akcji zapewnia się wsparcie szkołom i innym organizacjom działającym w dziedzinie edukacji szkolnej, które chcą organizować działania w zakresie mobilności edukacyjnej dla uczniów i kadry zajmującej się edukacją szkolną.</a:t>
            </a:r>
            <a:endParaRPr lang="pl-PL"/>
          </a:p>
          <a:p>
            <a:endParaRPr lang="pl-PL"/>
          </a:p>
          <a:p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Akcja 1 wspiera szkoły i inne organizacje działające w obszarze edukacji szkolnej, które chcą zorganizować mobilności edukacyjne dla uczniów i pracowników szkół. O dofinansowanie można ubiegać się, składając wniosek w ramach projektów krótkoterminowych lub przyznanej Akredytacji Erasmusa. Organizacje uczestniczące w swoich działaniach powinny aktywnie promować włączenie społeczne i różnorodność, zrównoważenie środowiskowe oraz edukację cyfrową, wykorzystując w tych celach konkretne możliwości finansowania przewidziane w programie, poprzez podnoszenie świadomości wśród uczestników, dzielenie się najlepszymi praktykami oraz wybieranie odpowiednich rozwiązań dla swoich działań.</a:t>
            </a:r>
          </a:p>
          <a:p>
            <a:endParaRPr lang="pl-PL"/>
          </a:p>
          <a:p>
            <a:pPr algn="just"/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Projekty realizowane w Akcji 2 polegają na międzynarodowej współpracy szkół, placówek edukacyjnych, lokalnych lub regionalnych władz odpowiedzialnych za oświatę i innych organizacji działających na rzecz edukacji szkolnej. Cele projektów dotyczą wypracowania i/lub transferu innowacji w celu zapewnienia wysokiej jakości kształcenia, a także wymiany dobrych praktyk. Celem działań powinno być również zdobywanie doświadczenia we współpracy międzynarodowej oraz dążenie do zmiany charakteru pracy instytucji na bardziej międzynarodowy.</a:t>
            </a:r>
          </a:p>
          <a:p>
            <a:pPr algn="just"/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Do realizacji projektów Akcji 2 </a:t>
            </a:r>
            <a:r>
              <a:rPr lang="pl-PL" b="0" i="0" u="sng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nie jest</a:t>
            </a:r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 niezbędne posiadanie akredytacji.</a:t>
            </a:r>
          </a:p>
          <a:p>
            <a:pPr algn="just"/>
            <a:r>
              <a:rPr lang="pl-PL" b="0" i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W ramach Akcji 2 możliwe do realizacji są dwa typy projektów:</a:t>
            </a:r>
          </a:p>
          <a:p>
            <a:pPr algn="just"/>
            <a:r>
              <a:rPr lang="pl-PL" b="0" i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Partnerstwa w zakresie współpracy (</a:t>
            </a:r>
            <a:r>
              <a:rPr lang="pl-PL" b="0" i="0" err="1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KA220</a:t>
            </a:r>
            <a:r>
              <a:rPr lang="pl-PL" b="0" i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)</a:t>
            </a:r>
            <a:endParaRPr lang="pl-PL" b="0" i="0">
              <a:solidFill>
                <a:srgbClr val="4D4D4D"/>
              </a:solidFill>
              <a:effectLst/>
              <a:latin typeface="Roboto" panose="02000000000000000000" pitchFamily="2" charset="0"/>
            </a:endParaRPr>
          </a:p>
          <a:p>
            <a:r>
              <a:rPr lang="pl-PL" b="0" i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Partnerstwa na małą skalę (</a:t>
            </a:r>
            <a:r>
              <a:rPr lang="pl-PL" b="0" i="0" err="1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KA210</a:t>
            </a:r>
            <a:r>
              <a:rPr lang="pl-PL" b="0" i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)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239CA0-50F6-B20E-8A92-FBC8786D44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B9FBB1-BB0F-46BC-A8CC-FB807664B001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71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BC02C7A-D115-0BF4-097D-34D2F857F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5733427" cy="3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2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55776" y="123478"/>
            <a:ext cx="6840760" cy="857250"/>
          </a:xfrm>
          <a:prstGeom prst="rect">
            <a:avLst/>
          </a:prstGeom>
        </p:spPr>
        <p:txBody>
          <a:bodyPr/>
          <a:lstStyle>
            <a:lvl1pPr algn="l">
              <a:defRPr sz="3200" b="1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0391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379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441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86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601903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67169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06501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3013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2625717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1357304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6410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68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C38F5FF-4687-CE15-054E-090136EE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7F4A-8346-4B8E-ADFA-C01655F30F03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01F2ED4-492D-9161-46B6-33D7CE16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6DFD5F9-A117-5FD4-30D4-C13A86D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D573-6900-4568-B31E-632E57273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225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75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B79F1D-C4F5-2D00-CB19-D519E45E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8D8493-6E1B-82EB-D798-AE19EAA3E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7A1134-836E-3017-76B1-9A784B53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E4C6DF1-ABC1-4B6E-9217-8399A9872B15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CF6091-4E1D-FC4F-63C1-DF162412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EB2DA4-86A9-207F-9CD8-295F58AF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D72EB23-0012-4FBA-A13B-2FEC2CA70B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294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31590"/>
            <a:ext cx="6372200" cy="648072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29148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4064FF3D-481E-D97F-BC74-98F369D106CF}"/>
              </a:ext>
            </a:extLst>
          </p:cNvPr>
          <p:cNvSpPr/>
          <p:nvPr userDrawn="1"/>
        </p:nvSpPr>
        <p:spPr>
          <a:xfrm>
            <a:off x="7020272" y="3723878"/>
            <a:ext cx="2123728" cy="1419622"/>
          </a:xfrm>
          <a:prstGeom prst="rect">
            <a:avLst/>
          </a:prstGeom>
          <a:solidFill>
            <a:srgbClr val="2CB7C5"/>
          </a:solidFill>
          <a:ln>
            <a:solidFill>
              <a:srgbClr val="2CB7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2D4D9EEC-EE84-C106-5289-D6A3229C2184}"/>
              </a:ext>
            </a:extLst>
          </p:cNvPr>
          <p:cNvGrpSpPr/>
          <p:nvPr userDrawn="1"/>
        </p:nvGrpSpPr>
        <p:grpSpPr>
          <a:xfrm>
            <a:off x="6193172" y="-92546"/>
            <a:ext cx="3569556" cy="1419623"/>
            <a:chOff x="6295389" y="0"/>
            <a:chExt cx="4038600" cy="1606163"/>
          </a:xfrm>
        </p:grpSpPr>
        <p:sp>
          <p:nvSpPr>
            <p:cNvPr id="8" name="Prostokąt: zaokrąglone rogi 7">
              <a:extLst>
                <a:ext uri="{FF2B5EF4-FFF2-40B4-BE49-F238E27FC236}">
                  <a16:creationId xmlns:a16="http://schemas.microsoft.com/office/drawing/2014/main" id="{D8A7AEBD-2AD3-C7FD-062A-ABB88D5623FD}"/>
                </a:ext>
              </a:extLst>
            </p:cNvPr>
            <p:cNvSpPr/>
            <p:nvPr userDrawn="1"/>
          </p:nvSpPr>
          <p:spPr>
            <a:xfrm>
              <a:off x="6295389" y="0"/>
              <a:ext cx="4038600" cy="1606163"/>
            </a:xfrm>
            <a:prstGeom prst="roundRect">
              <a:avLst>
                <a:gd name="adj" fmla="val 29043"/>
              </a:avLst>
            </a:prstGeom>
            <a:solidFill>
              <a:srgbClr val="003A42"/>
            </a:solidFill>
            <a:ln>
              <a:solidFill>
                <a:srgbClr val="003A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rgbClr val="003A42"/>
                  </a:solidFill>
                </a:ln>
                <a:solidFill>
                  <a:srgbClr val="003A42"/>
                </a:solidFill>
              </a:endParaRPr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823F80A9-0E78-83D1-CEA7-54D6E7BF6B9C}"/>
                </a:ext>
              </a:extLst>
            </p:cNvPr>
            <p:cNvSpPr/>
            <p:nvPr userDrawn="1"/>
          </p:nvSpPr>
          <p:spPr>
            <a:xfrm>
              <a:off x="8359415" y="0"/>
              <a:ext cx="1974574" cy="1606163"/>
            </a:xfrm>
            <a:prstGeom prst="rect">
              <a:avLst/>
            </a:prstGeom>
            <a:solidFill>
              <a:srgbClr val="003A42"/>
            </a:solidFill>
            <a:ln>
              <a:solidFill>
                <a:srgbClr val="003A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E94569EF-C944-E284-73AC-98E479A20FF6}"/>
                </a:ext>
              </a:extLst>
            </p:cNvPr>
            <p:cNvSpPr/>
            <p:nvPr userDrawn="1"/>
          </p:nvSpPr>
          <p:spPr>
            <a:xfrm>
              <a:off x="6295389" y="0"/>
              <a:ext cx="1974574" cy="1062038"/>
            </a:xfrm>
            <a:prstGeom prst="rect">
              <a:avLst/>
            </a:prstGeom>
            <a:solidFill>
              <a:srgbClr val="003A42"/>
            </a:solidFill>
            <a:ln>
              <a:solidFill>
                <a:srgbClr val="003A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3" name="Symbol zastępczy zawartości 7" descr="Obraz zawierający Czcionka, Grafika, tekst, typografia&#10;&#10;Opis wygenerowany automatycznie">
            <a:extLst>
              <a:ext uri="{FF2B5EF4-FFF2-40B4-BE49-F238E27FC236}">
                <a16:creationId xmlns:a16="http://schemas.microsoft.com/office/drawing/2014/main" id="{069E0C6F-A399-2BC7-ABDA-4D460C3F7F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7494"/>
            <a:ext cx="1186339" cy="405483"/>
          </a:xfrm>
          <a:prstGeom prst="roundRect">
            <a:avLst>
              <a:gd name="adj" fmla="val 9875"/>
            </a:avLst>
          </a:prstGeom>
        </p:spPr>
      </p:pic>
      <p:pic>
        <p:nvPicPr>
          <p:cNvPr id="5" name="Symbol zastępczy zawartości 24" descr="Obraz zawierający Taniec, obuwie, sport, zrzut ekranu&#10;&#10;Opis wygenerowany automatycznie">
            <a:extLst>
              <a:ext uri="{FF2B5EF4-FFF2-40B4-BE49-F238E27FC236}">
                <a16:creationId xmlns:a16="http://schemas.microsoft.com/office/drawing/2014/main" id="{28965777-486B-2C48-3B53-3ECD732C5C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2" t="15409" r="27587" b="10609"/>
          <a:stretch/>
        </p:blipFill>
        <p:spPr>
          <a:xfrm>
            <a:off x="4283968" y="891672"/>
            <a:ext cx="3643399" cy="3360156"/>
          </a:xfrm>
          <a:prstGeom prst="roundRect">
            <a:avLst>
              <a:gd name="adj" fmla="val 9875"/>
            </a:avLst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4D072AC4-6A0B-7945-1D95-E00DE97B7125}"/>
              </a:ext>
            </a:extLst>
          </p:cNvPr>
          <p:cNvSpPr/>
          <p:nvPr userDrawn="1"/>
        </p:nvSpPr>
        <p:spPr>
          <a:xfrm>
            <a:off x="6193172" y="-84906"/>
            <a:ext cx="3569556" cy="1419623"/>
          </a:xfrm>
          <a:prstGeom prst="roundRect">
            <a:avLst>
              <a:gd name="adj" fmla="val 29043"/>
            </a:avLst>
          </a:prstGeom>
          <a:solidFill>
            <a:srgbClr val="003A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003A42"/>
                </a:solidFill>
              </a:ln>
              <a:solidFill>
                <a:srgbClr val="003A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174ACE5-310B-15BB-4EF7-57A427F5245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4587974"/>
            <a:ext cx="1080834" cy="369422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564B4FDD-CC0F-05ED-5E32-E2741987E878}"/>
              </a:ext>
            </a:extLst>
          </p:cNvPr>
          <p:cNvGrpSpPr/>
          <p:nvPr userDrawn="1"/>
        </p:nvGrpSpPr>
        <p:grpSpPr>
          <a:xfrm>
            <a:off x="8752503" y="4761267"/>
            <a:ext cx="391497" cy="382555"/>
            <a:chOff x="11803224" y="6475444"/>
            <a:chExt cx="391497" cy="382555"/>
          </a:xfrm>
        </p:grpSpPr>
        <p:sp>
          <p:nvSpPr>
            <p:cNvPr id="5" name="Prostokąt: zaokrąglone rogi 4">
              <a:extLst>
                <a:ext uri="{FF2B5EF4-FFF2-40B4-BE49-F238E27FC236}">
                  <a16:creationId xmlns:a16="http://schemas.microsoft.com/office/drawing/2014/main" id="{1B273D86-0AA3-C6EB-6D0E-828959C2636E}"/>
                </a:ext>
              </a:extLst>
            </p:cNvPr>
            <p:cNvSpPr/>
            <p:nvPr/>
          </p:nvSpPr>
          <p:spPr>
            <a:xfrm>
              <a:off x="11803224" y="6475444"/>
              <a:ext cx="388776" cy="382555"/>
            </a:xfrm>
            <a:prstGeom prst="roundRect">
              <a:avLst/>
            </a:prstGeom>
            <a:solidFill>
              <a:srgbClr val="2CB7C5"/>
            </a:solidFill>
            <a:ln>
              <a:solidFill>
                <a:srgbClr val="2CB7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>
                <a:solidFill>
                  <a:srgbClr val="003A42"/>
                </a:solidFill>
              </a:endParaRPr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3FDFABC0-B083-FB15-55F0-F8E104DE1A64}"/>
                </a:ext>
              </a:extLst>
            </p:cNvPr>
            <p:cNvSpPr/>
            <p:nvPr/>
          </p:nvSpPr>
          <p:spPr>
            <a:xfrm>
              <a:off x="11803224" y="6606072"/>
              <a:ext cx="391497" cy="251927"/>
            </a:xfrm>
            <a:prstGeom prst="rect">
              <a:avLst/>
            </a:prstGeom>
            <a:solidFill>
              <a:srgbClr val="2CB7C5"/>
            </a:solidFill>
            <a:ln>
              <a:solidFill>
                <a:srgbClr val="2CB7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>
                <a:solidFill>
                  <a:srgbClr val="003A42"/>
                </a:solidFill>
              </a:endParaRPr>
            </a:p>
          </p:txBody>
        </p:sp>
      </p:grpSp>
      <p:sp>
        <p:nvSpPr>
          <p:cNvPr id="7" name="Symbol zastępczy numeru slajdu 20">
            <a:extLst>
              <a:ext uri="{FF2B5EF4-FFF2-40B4-BE49-F238E27FC236}">
                <a16:creationId xmlns:a16="http://schemas.microsoft.com/office/drawing/2014/main" id="{66EAB524-56CE-A0B4-A322-4B35F6C8F89E}"/>
              </a:ext>
            </a:extLst>
          </p:cNvPr>
          <p:cNvSpPr txBox="1">
            <a:spLocks/>
          </p:cNvSpPr>
          <p:nvPr userDrawn="1"/>
        </p:nvSpPr>
        <p:spPr>
          <a:xfrm>
            <a:off x="7897623" y="4776289"/>
            <a:ext cx="118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rgbClr val="003A4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44BCE-B9E2-4F2A-BCD4-E53C7CD90B46}" type="slidenum">
              <a:rPr lang="pl-PL" b="1" smtClean="0">
                <a:latin typeface="Poppins" panose="00000500000000000000" pitchFamily="2" charset="-18"/>
                <a:cs typeface="Poppins" panose="00000500000000000000" pitchFamily="2" charset="-18"/>
              </a:rPr>
              <a:pPr/>
              <a:t>‹#›</a:t>
            </a:fld>
            <a:endParaRPr lang="pl-PL" b="1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61" r:id="rId5"/>
    <p:sldLayoutId id="2147483865" r:id="rId6"/>
    <p:sldLayoutId id="2147483866" r:id="rId7"/>
    <p:sldLayoutId id="2147483867" r:id="rId8"/>
    <p:sldLayoutId id="2147483868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id="{CA23CED5-7183-F48F-7A69-2CB93E2162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5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7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CD8528A-6752-9B91-F9CB-AF27D82F7CB2}"/>
              </a:ext>
            </a:extLst>
          </p:cNvPr>
          <p:cNvSpPr/>
          <p:nvPr userDrawn="1"/>
        </p:nvSpPr>
        <p:spPr>
          <a:xfrm>
            <a:off x="7020272" y="3723878"/>
            <a:ext cx="2123728" cy="1419622"/>
          </a:xfrm>
          <a:prstGeom prst="rect">
            <a:avLst/>
          </a:prstGeom>
          <a:solidFill>
            <a:srgbClr val="2CB7C5"/>
          </a:solidFill>
          <a:ln>
            <a:solidFill>
              <a:srgbClr val="2CB7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675FC76E-29BB-6986-6786-5D9184E7CAF3}"/>
              </a:ext>
            </a:extLst>
          </p:cNvPr>
          <p:cNvGrpSpPr/>
          <p:nvPr userDrawn="1"/>
        </p:nvGrpSpPr>
        <p:grpSpPr>
          <a:xfrm>
            <a:off x="6193172" y="-92546"/>
            <a:ext cx="3569556" cy="1419623"/>
            <a:chOff x="6295389" y="0"/>
            <a:chExt cx="4038600" cy="1606163"/>
          </a:xfrm>
        </p:grpSpPr>
        <p:sp>
          <p:nvSpPr>
            <p:cNvPr id="5" name="Prostokąt: zaokrąglone rogi 4">
              <a:extLst>
                <a:ext uri="{FF2B5EF4-FFF2-40B4-BE49-F238E27FC236}">
                  <a16:creationId xmlns:a16="http://schemas.microsoft.com/office/drawing/2014/main" id="{4158F834-01D7-80A9-7126-55881EBD6513}"/>
                </a:ext>
              </a:extLst>
            </p:cNvPr>
            <p:cNvSpPr/>
            <p:nvPr userDrawn="1"/>
          </p:nvSpPr>
          <p:spPr>
            <a:xfrm>
              <a:off x="6295389" y="0"/>
              <a:ext cx="4038600" cy="1606163"/>
            </a:xfrm>
            <a:prstGeom prst="roundRect">
              <a:avLst>
                <a:gd name="adj" fmla="val 29043"/>
              </a:avLst>
            </a:prstGeom>
            <a:solidFill>
              <a:srgbClr val="003A42"/>
            </a:solidFill>
            <a:ln>
              <a:solidFill>
                <a:srgbClr val="003A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rgbClr val="003A42"/>
                  </a:solidFill>
                </a:ln>
                <a:solidFill>
                  <a:srgbClr val="003A42"/>
                </a:solidFill>
              </a:endParaRPr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40BAD45E-2D3B-915C-5A3B-A3613C614941}"/>
                </a:ext>
              </a:extLst>
            </p:cNvPr>
            <p:cNvSpPr/>
            <p:nvPr userDrawn="1"/>
          </p:nvSpPr>
          <p:spPr>
            <a:xfrm>
              <a:off x="8359415" y="0"/>
              <a:ext cx="1974574" cy="1606163"/>
            </a:xfrm>
            <a:prstGeom prst="rect">
              <a:avLst/>
            </a:prstGeom>
            <a:solidFill>
              <a:srgbClr val="003A42"/>
            </a:solidFill>
            <a:ln>
              <a:solidFill>
                <a:srgbClr val="003A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C5E16597-0215-EF82-9916-5761923539D7}"/>
                </a:ext>
              </a:extLst>
            </p:cNvPr>
            <p:cNvSpPr/>
            <p:nvPr userDrawn="1"/>
          </p:nvSpPr>
          <p:spPr>
            <a:xfrm>
              <a:off x="6295389" y="0"/>
              <a:ext cx="1974574" cy="1062038"/>
            </a:xfrm>
            <a:prstGeom prst="rect">
              <a:avLst/>
            </a:prstGeom>
            <a:solidFill>
              <a:srgbClr val="003A42"/>
            </a:solidFill>
            <a:ln>
              <a:solidFill>
                <a:srgbClr val="003A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8" name="Symbol zastępczy zawartości 7" descr="Obraz zawierający Czcionka, Grafika, tekst, typografia&#10;&#10;Opis wygenerowany automatycznie">
            <a:extLst>
              <a:ext uri="{FF2B5EF4-FFF2-40B4-BE49-F238E27FC236}">
                <a16:creationId xmlns:a16="http://schemas.microsoft.com/office/drawing/2014/main" id="{5BE76849-66F9-E800-1C10-7CFC3328E8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7494"/>
            <a:ext cx="1186339" cy="405483"/>
          </a:xfrm>
          <a:prstGeom prst="roundRect">
            <a:avLst>
              <a:gd name="adj" fmla="val 9875"/>
            </a:avLst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B3FEB9D7-805F-3593-D0B9-5EFEDB59E726}"/>
              </a:ext>
            </a:extLst>
          </p:cNvPr>
          <p:cNvSpPr/>
          <p:nvPr userDrawn="1"/>
        </p:nvSpPr>
        <p:spPr>
          <a:xfrm>
            <a:off x="7020272" y="3723879"/>
            <a:ext cx="2123728" cy="1419622"/>
          </a:xfrm>
          <a:prstGeom prst="rect">
            <a:avLst/>
          </a:prstGeom>
          <a:solidFill>
            <a:srgbClr val="006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C89A52A9-96E4-E22F-F00B-79B63FDC642C}"/>
              </a:ext>
            </a:extLst>
          </p:cNvPr>
          <p:cNvSpPr/>
          <p:nvPr userDrawn="1"/>
        </p:nvSpPr>
        <p:spPr>
          <a:xfrm>
            <a:off x="4732602" y="1519878"/>
            <a:ext cx="2997139" cy="2895742"/>
          </a:xfrm>
          <a:prstGeom prst="roundRect">
            <a:avLst>
              <a:gd name="adj" fmla="val 11879"/>
            </a:avLst>
          </a:prstGeom>
          <a:solidFill>
            <a:srgbClr val="2CB7C5"/>
          </a:solidFill>
          <a:ln>
            <a:solidFill>
              <a:srgbClr val="2CB7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8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4.svg"/><Relationship Id="rId7" Type="http://schemas.openxmlformats.org/officeDocument/2006/relationships/image" Target="../media/image1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7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4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hyperlink" Target="erasmusplus.org.pl/eita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sv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sv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6.svg"/><Relationship Id="rId7" Type="http://schemas.openxmlformats.org/officeDocument/2006/relationships/image" Target="../media/image111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8.svg"/><Relationship Id="rId10" Type="http://schemas.openxmlformats.org/officeDocument/2006/relationships/image" Target="../media/image114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6.svg"/><Relationship Id="rId7" Type="http://schemas.openxmlformats.org/officeDocument/2006/relationships/image" Target="../media/image111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8.svg"/><Relationship Id="rId10" Type="http://schemas.openxmlformats.org/officeDocument/2006/relationships/image" Target="../media/image115.svg"/><Relationship Id="rId4" Type="http://schemas.openxmlformats.org/officeDocument/2006/relationships/image" Target="../media/image107.png"/><Relationship Id="rId9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rodesk.pl/" TargetMode="External"/><Relationship Id="rId13" Type="http://schemas.openxmlformats.org/officeDocument/2006/relationships/image" Target="../media/image120.png"/><Relationship Id="rId3" Type="http://schemas.openxmlformats.org/officeDocument/2006/relationships/image" Target="../media/image106.svg"/><Relationship Id="rId7" Type="http://schemas.openxmlformats.org/officeDocument/2006/relationships/image" Target="../media/image116.png"/><Relationship Id="rId12" Type="http://schemas.openxmlformats.org/officeDocument/2006/relationships/image" Target="../media/image119.png"/><Relationship Id="rId17" Type="http://schemas.openxmlformats.org/officeDocument/2006/relationships/image" Target="../media/image112.png"/><Relationship Id="rId2" Type="http://schemas.openxmlformats.org/officeDocument/2006/relationships/image" Target="../media/image105.png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urodesk.eu/" TargetMode="External"/><Relationship Id="rId11" Type="http://schemas.openxmlformats.org/officeDocument/2006/relationships/image" Target="../media/image118.png"/><Relationship Id="rId5" Type="http://schemas.openxmlformats.org/officeDocument/2006/relationships/image" Target="../media/image108.svg"/><Relationship Id="rId15" Type="http://schemas.openxmlformats.org/officeDocument/2006/relationships/image" Target="../media/image110.png"/><Relationship Id="rId10" Type="http://schemas.openxmlformats.org/officeDocument/2006/relationships/hyperlink" Target="https://youth.europa.eu/pl" TargetMode="External"/><Relationship Id="rId4" Type="http://schemas.openxmlformats.org/officeDocument/2006/relationships/image" Target="../media/image107.png"/><Relationship Id="rId9" Type="http://schemas.openxmlformats.org/officeDocument/2006/relationships/image" Target="../media/image117.png"/><Relationship Id="rId1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jpeg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rodesk.pl/" TargetMode="External"/><Relationship Id="rId3" Type="http://schemas.openxmlformats.org/officeDocument/2006/relationships/hyperlink" Target="erasmusplus.org.pl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eurydice.org.pl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hyperlink" Target="eks.org.pl" TargetMode="Externa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epale.ec.europa.eu/pl" TargetMode="External"/><Relationship Id="rId13" Type="http://schemas.openxmlformats.org/officeDocument/2006/relationships/image" Target="../media/image35.png"/><Relationship Id="rId18" Type="http://schemas.openxmlformats.org/officeDocument/2006/relationships/hyperlink" Target="http://www.frse.org.pl/fers" TargetMode="External"/><Relationship Id="rId3" Type="http://schemas.openxmlformats.org/officeDocument/2006/relationships/hyperlink" Target="http://www.etwinning.pl/" TargetMode="External"/><Relationship Id="rId21" Type="http://schemas.openxmlformats.org/officeDocument/2006/relationships/hyperlink" Target="http://www.frse.org.pl/kpo" TargetMode="External"/><Relationship Id="rId7" Type="http://schemas.openxmlformats.org/officeDocument/2006/relationships/image" Target="../media/image32.jpeg"/><Relationship Id="rId12" Type="http://schemas.openxmlformats.org/officeDocument/2006/relationships/image" Target="../media/image34.png"/><Relationship Id="rId17" Type="http://schemas.openxmlformats.org/officeDocument/2006/relationships/hyperlink" Target="https://euroskills2023.org/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salto-youth.net/rc/eeca" TargetMode="External"/><Relationship Id="rId11" Type="http://schemas.openxmlformats.org/officeDocument/2006/relationships/hyperlink" Target="http://www.wymianymlodziezy.frse.org.pl/" TargetMode="External"/><Relationship Id="rId5" Type="http://schemas.openxmlformats.org/officeDocument/2006/relationships/image" Target="../media/image31.jpe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hyperlink" Target="http://www.europass.org.pl/" TargetMode="External"/><Relationship Id="rId9" Type="http://schemas.openxmlformats.org/officeDocument/2006/relationships/hyperlink" Target="https://worldskillspoland.org.pl/" TargetMode="External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musplus.org.pl/brepo/panel_repo_files/2021/12/21/ieoakm/komunikat-25-03-21-erasmus-ponad-28-mld-euro-na-pr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629C9F9-E528-AFE7-BAC4-AD2073B809C8}"/>
              </a:ext>
            </a:extLst>
          </p:cNvPr>
          <p:cNvSpPr txBox="1">
            <a:spLocks/>
          </p:cNvSpPr>
          <p:nvPr/>
        </p:nvSpPr>
        <p:spPr>
          <a:xfrm>
            <a:off x="342947" y="1047292"/>
            <a:ext cx="3995970" cy="292340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Nie tylko Erasmus+. </a:t>
            </a:r>
          </a:p>
          <a:p>
            <a:pPr algn="l"/>
            <a:endParaRPr lang="pl-PL" sz="2800" b="1" dirty="0">
              <a:solidFill>
                <a:srgbClr val="003A42"/>
              </a:solidFill>
              <a:latin typeface="Poppins" panose="02000000000000000000" pitchFamily="2" charset="-18"/>
              <a:cs typeface="Poppins" panose="02000000000000000000" pitchFamily="2" charset="-18"/>
            </a:endParaRPr>
          </a:p>
          <a:p>
            <a:pPr algn="l"/>
            <a:r>
              <a:rPr lang="pl-PL" sz="2800" b="1" dirty="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Oferta programów </a:t>
            </a:r>
          </a:p>
          <a:p>
            <a:pPr algn="l"/>
            <a:r>
              <a:rPr lang="pl-PL" sz="2800" b="1" dirty="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i inicjatyw edukacyjnych oferowanych </a:t>
            </a:r>
          </a:p>
          <a:p>
            <a:pPr algn="l"/>
            <a:r>
              <a:rPr lang="pl-PL" sz="2800" b="1" dirty="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przez FRSE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E6F69D2C-A346-41BC-8742-D852FC1C1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24" t="41111" r="14167" b="42593"/>
          <a:stretch/>
        </p:blipFill>
        <p:spPr>
          <a:xfrm>
            <a:off x="35496" y="987574"/>
            <a:ext cx="4570094" cy="17375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A05FFD7-DB86-90BD-4A46-E6CBD2825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01" t="41111" r="38330" b="42593"/>
          <a:stretch/>
        </p:blipFill>
        <p:spPr>
          <a:xfrm>
            <a:off x="2339752" y="987574"/>
            <a:ext cx="4562475" cy="1737590"/>
          </a:xfrm>
          <a:prstGeom prst="rect">
            <a:avLst/>
          </a:prstGeom>
        </p:spPr>
      </p:pic>
      <p:sp>
        <p:nvSpPr>
          <p:cNvPr id="2" name="Krzyż 1">
            <a:extLst>
              <a:ext uri="{FF2B5EF4-FFF2-40B4-BE49-F238E27FC236}">
                <a16:creationId xmlns:a16="http://schemas.microsoft.com/office/drawing/2014/main" id="{E4064211-6FC8-BC0E-D0CA-B61BB8567C18}"/>
              </a:ext>
            </a:extLst>
          </p:cNvPr>
          <p:cNvSpPr/>
          <p:nvPr/>
        </p:nvSpPr>
        <p:spPr>
          <a:xfrm>
            <a:off x="4355976" y="987574"/>
            <a:ext cx="548346" cy="540514"/>
          </a:xfrm>
          <a:prstGeom prst="plus">
            <a:avLst>
              <a:gd name="adj" fmla="val 38976"/>
            </a:avLst>
          </a:prstGeom>
          <a:solidFill>
            <a:srgbClr val="2CB7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pl-PL" sz="1400">
              <a:solidFill>
                <a:srgbClr val="2BB7C4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Krzyż 3">
            <a:extLst>
              <a:ext uri="{FF2B5EF4-FFF2-40B4-BE49-F238E27FC236}">
                <a16:creationId xmlns:a16="http://schemas.microsoft.com/office/drawing/2014/main" id="{3BDBD416-7C0C-043C-3764-1DFA4F8058FE}"/>
              </a:ext>
            </a:extLst>
          </p:cNvPr>
          <p:cNvSpPr/>
          <p:nvPr/>
        </p:nvSpPr>
        <p:spPr>
          <a:xfrm>
            <a:off x="-274173" y="987574"/>
            <a:ext cx="548346" cy="540514"/>
          </a:xfrm>
          <a:prstGeom prst="plus">
            <a:avLst>
              <a:gd name="adj" fmla="val 38976"/>
            </a:avLst>
          </a:prstGeom>
          <a:solidFill>
            <a:srgbClr val="2CB7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pl-PL" sz="1400">
              <a:solidFill>
                <a:srgbClr val="2BB7C4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Krzyż 4">
            <a:extLst>
              <a:ext uri="{FF2B5EF4-FFF2-40B4-BE49-F238E27FC236}">
                <a16:creationId xmlns:a16="http://schemas.microsoft.com/office/drawing/2014/main" id="{5280B28A-8DB3-E13E-94E8-1D2B2AE70F29}"/>
              </a:ext>
            </a:extLst>
          </p:cNvPr>
          <p:cNvSpPr/>
          <p:nvPr/>
        </p:nvSpPr>
        <p:spPr>
          <a:xfrm>
            <a:off x="2051720" y="2247260"/>
            <a:ext cx="548346" cy="540514"/>
          </a:xfrm>
          <a:prstGeom prst="plus">
            <a:avLst>
              <a:gd name="adj" fmla="val 38976"/>
            </a:avLst>
          </a:prstGeom>
          <a:solidFill>
            <a:srgbClr val="2CB7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pl-PL" sz="1400">
              <a:solidFill>
                <a:srgbClr val="2BB7C4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7618F3D-8271-117B-C54D-1A6FB49BA01A}"/>
              </a:ext>
            </a:extLst>
          </p:cNvPr>
          <p:cNvGrpSpPr/>
          <p:nvPr/>
        </p:nvGrpSpPr>
        <p:grpSpPr>
          <a:xfrm>
            <a:off x="2411760" y="2643758"/>
            <a:ext cx="2205621" cy="1308871"/>
            <a:chOff x="49820" y="2738254"/>
            <a:chExt cx="2205621" cy="1308871"/>
          </a:xfrm>
        </p:grpSpPr>
        <p:sp>
          <p:nvSpPr>
            <p:cNvPr id="32774" name="object 6">
              <a:extLst>
                <a:ext uri="{FF2B5EF4-FFF2-40B4-BE49-F238E27FC236}">
                  <a16:creationId xmlns:a16="http://schemas.microsoft.com/office/drawing/2014/main" id="{CAD1242B-517D-26B2-97E6-9314FC5E6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11" y="3105842"/>
              <a:ext cx="2073030" cy="94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88900" rIns="0" bIns="0" anchor="t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100"/>
                </a:spcBef>
              </a:pPr>
              <a:r>
                <a:rPr lang="pl-PL" altLang="pl-PL" sz="1200" b="1">
                  <a:solidFill>
                    <a:srgbClr val="0C4194"/>
                  </a:solidFill>
                  <a:latin typeface="Roboto"/>
                  <a:ea typeface="Roboto"/>
                  <a:cs typeface="Arial"/>
                </a:rPr>
                <a:t>Cyfryzacja | </a:t>
              </a:r>
              <a:endParaRPr lang="en-US" sz="1600">
                <a:latin typeface="Roboto"/>
                <a:ea typeface="Roboto"/>
                <a:cs typeface="Arial"/>
              </a:endParaRPr>
            </a:p>
            <a:p>
              <a:pPr>
                <a:spcBef>
                  <a:spcPts val="100"/>
                </a:spcBef>
              </a:pPr>
              <a:r>
                <a:rPr lang="pl-PL" altLang="pl-PL" sz="1050">
                  <a:latin typeface="Roboto Light"/>
                  <a:ea typeface="Roboto Light"/>
                  <a:cs typeface="Arial"/>
                </a:rPr>
                <a:t>Rozwijanie ogólnodostępnej edukacji cyfrowej o wysokiej jakości oraz rozwijanie potencjału cyfrowego</a:t>
              </a: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4108C176-D0E8-974E-2C6B-F4A22B95E291}"/>
                </a:ext>
              </a:extLst>
            </p:cNvPr>
            <p:cNvSpPr txBox="1"/>
            <p:nvPr/>
          </p:nvSpPr>
          <p:spPr>
            <a:xfrm>
              <a:off x="49820" y="2738254"/>
              <a:ext cx="1959331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TRANSFORMACJA</a:t>
              </a:r>
              <a:r>
                <a:rPr lang="en-US" sz="1200" spc="435">
                  <a:solidFill>
                    <a:srgbClr val="00000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</a:p>
            <a:p>
              <a:pPr marL="0" lvl="0" indent="0" algn="ctr">
                <a:spcBef>
                  <a:spcPct val="0"/>
                </a:spcBef>
              </a:pPr>
              <a:r>
                <a:rPr lang="en-US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CYFROWA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0C817F0E-DC8F-7FA5-39F6-A23D47C4650C}"/>
              </a:ext>
            </a:extLst>
          </p:cNvPr>
          <p:cNvGrpSpPr/>
          <p:nvPr/>
        </p:nvGrpSpPr>
        <p:grpSpPr>
          <a:xfrm>
            <a:off x="-1116632" y="2643758"/>
            <a:ext cx="4379043" cy="1436045"/>
            <a:chOff x="3530217" y="2820922"/>
            <a:chExt cx="4379043" cy="1436045"/>
          </a:xfrm>
        </p:grpSpPr>
        <p:sp>
          <p:nvSpPr>
            <p:cNvPr id="32772" name="object 4">
              <a:extLst>
                <a:ext uri="{FF2B5EF4-FFF2-40B4-BE49-F238E27FC236}">
                  <a16:creationId xmlns:a16="http://schemas.microsoft.com/office/drawing/2014/main" id="{2DE42860-D46A-9DB8-9AA3-E1D87D408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2762" y="3215656"/>
              <a:ext cx="2189518" cy="104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700" rIns="0" bIns="0" anchor="t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100"/>
                </a:spcBef>
              </a:pPr>
              <a:r>
                <a:rPr lang="pl-PL" altLang="pl-PL" sz="1200" b="1">
                  <a:solidFill>
                    <a:srgbClr val="0C4194"/>
                  </a:solidFill>
                  <a:latin typeface="Roboto"/>
                  <a:ea typeface="Roboto"/>
                  <a:cs typeface="Arial"/>
                </a:rPr>
                <a:t>Włączanie społeczne </a:t>
              </a:r>
              <a:br>
                <a:rPr lang="pl-PL" altLang="pl-PL" sz="1200" b="1">
                  <a:solidFill>
                    <a:srgbClr val="0C4194"/>
                  </a:solidFill>
                  <a:latin typeface="Roboto"/>
                  <a:ea typeface="Roboto"/>
                  <a:cs typeface="Arial"/>
                </a:rPr>
              </a:br>
              <a:r>
                <a:rPr lang="pl-PL" altLang="pl-PL" sz="1200" b="1">
                  <a:solidFill>
                    <a:srgbClr val="0C4194"/>
                  </a:solidFill>
                  <a:latin typeface="Roboto"/>
                  <a:ea typeface="Roboto"/>
                  <a:cs typeface="Arial"/>
                </a:rPr>
                <a:t>i różnorodność | </a:t>
              </a:r>
              <a:endParaRPr lang="en-US" sz="1600"/>
            </a:p>
            <a:p>
              <a:pPr>
                <a:spcBef>
                  <a:spcPts val="100"/>
                </a:spcBef>
              </a:pPr>
              <a:r>
                <a:rPr lang="pl-PL" altLang="pl-PL" sz="1050">
                  <a:latin typeface="Roboto Light"/>
                  <a:ea typeface="Roboto Light"/>
                  <a:cs typeface="Arial"/>
                </a:rPr>
                <a:t>Docieranie do wszystkich uczestników i promowanie włączającego podejścia do działań w zakresie mobilności i współpracy</a:t>
              </a: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9537377D-463A-DAD0-4A04-473D001F5E5C}"/>
                </a:ext>
              </a:extLst>
            </p:cNvPr>
            <p:cNvSpPr txBox="1"/>
            <p:nvPr/>
          </p:nvSpPr>
          <p:spPr>
            <a:xfrm>
              <a:off x="3530217" y="2820922"/>
              <a:ext cx="4379043" cy="369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WŁĄCZENIE </a:t>
              </a:r>
            </a:p>
            <a:p>
              <a:pPr marL="0" lvl="0" indent="0" algn="ctr"/>
              <a:r>
                <a:rPr lang="en-US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 RÓŻNORODNOŚĆ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2266699E-1A1A-0A20-FF2F-B9FEDD55895D}"/>
              </a:ext>
            </a:extLst>
          </p:cNvPr>
          <p:cNvGrpSpPr/>
          <p:nvPr/>
        </p:nvGrpSpPr>
        <p:grpSpPr>
          <a:xfrm>
            <a:off x="4716016" y="2643758"/>
            <a:ext cx="2159609" cy="1300441"/>
            <a:chOff x="2379654" y="2736510"/>
            <a:chExt cx="2159609" cy="1300441"/>
          </a:xfrm>
        </p:grpSpPr>
        <p:sp>
          <p:nvSpPr>
            <p:cNvPr id="32773" name="object 5">
              <a:extLst>
                <a:ext uri="{FF2B5EF4-FFF2-40B4-BE49-F238E27FC236}">
                  <a16:creationId xmlns:a16="http://schemas.microsoft.com/office/drawing/2014/main" id="{16779FE9-47FB-19B0-78EA-C867C3D69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760" y="3116186"/>
              <a:ext cx="2127503" cy="920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8890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100"/>
                </a:spcBef>
              </a:pPr>
              <a:r>
                <a:rPr lang="pl-PL" altLang="pl-PL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Zielony Erasmus+ | </a:t>
              </a:r>
              <a:r>
                <a:rPr lang="pl-PL" altLang="pl-PL" sz="1050">
                  <a:latin typeface="Roboto Light" panose="02000000000000000000" pitchFamily="2" charset="0"/>
                  <a:ea typeface="Roboto Light" panose="02000000000000000000" pitchFamily="2" charset="0"/>
                </a:rPr>
                <a:t>Pogłębianie wiedzy na temat zrównoważonego rozwoju i działań na rzecz klimatu oraz promowanie korzystania z ekologicznych środków transportu</a:t>
              </a:r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0B0F51D8-12EA-08CE-70A4-0508541EBDCD}"/>
                </a:ext>
              </a:extLst>
            </p:cNvPr>
            <p:cNvSpPr txBox="1"/>
            <p:nvPr/>
          </p:nvSpPr>
          <p:spPr>
            <a:xfrm>
              <a:off x="2379654" y="2736510"/>
              <a:ext cx="211765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ŚRODOWISKO I WALKA </a:t>
              </a:r>
            </a:p>
            <a:p>
              <a:pPr algn="ctr"/>
              <a:r>
                <a:rPr lang="en-US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ZE ZMIANĄ KLIMATU</a:t>
              </a:r>
            </a:p>
          </p:txBody>
        </p:sp>
      </p:grpSp>
      <p:pic>
        <p:nvPicPr>
          <p:cNvPr id="16" name="Obraz 15">
            <a:extLst>
              <a:ext uri="{FF2B5EF4-FFF2-40B4-BE49-F238E27FC236}">
                <a16:creationId xmlns:a16="http://schemas.microsoft.com/office/drawing/2014/main" id="{860B4A65-109E-27D0-DC75-BC483904D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75" t="41111" r="14167" b="42593"/>
          <a:stretch/>
        </p:blipFill>
        <p:spPr>
          <a:xfrm>
            <a:off x="6858343" y="987574"/>
            <a:ext cx="2285657" cy="1737590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8F70C597-35A9-C14F-F12C-899A75B531CF}"/>
              </a:ext>
            </a:extLst>
          </p:cNvPr>
          <p:cNvGrpSpPr/>
          <p:nvPr/>
        </p:nvGrpSpPr>
        <p:grpSpPr>
          <a:xfrm>
            <a:off x="6588224" y="2643758"/>
            <a:ext cx="2866940" cy="1354637"/>
            <a:chOff x="6569071" y="2759258"/>
            <a:chExt cx="2866940" cy="1354637"/>
          </a:xfrm>
        </p:grpSpPr>
        <p:sp>
          <p:nvSpPr>
            <p:cNvPr id="32775" name="object 7">
              <a:extLst>
                <a:ext uri="{FF2B5EF4-FFF2-40B4-BE49-F238E27FC236}">
                  <a16:creationId xmlns:a16="http://schemas.microsoft.com/office/drawing/2014/main" id="{45C474EF-2C01-0638-8870-992683863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9912" y="3116186"/>
              <a:ext cx="1741677" cy="997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88900" rIns="0" bIns="0" anchor="t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100"/>
                </a:spcBef>
              </a:pPr>
              <a:r>
                <a:rPr lang="pl-PL" altLang="pl-PL" sz="1200" b="1">
                  <a:solidFill>
                    <a:srgbClr val="0C4194"/>
                  </a:solidFill>
                  <a:latin typeface="Roboto"/>
                  <a:ea typeface="Roboto"/>
                  <a:cs typeface="Arial"/>
                </a:rPr>
                <a:t>Aktywne uczestnictwo | </a:t>
              </a:r>
              <a:endParaRPr lang="pl-PL" altLang="pl-PL" sz="1200" b="1">
                <a:solidFill>
                  <a:srgbClr val="0C4194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spcBef>
                  <a:spcPts val="600"/>
                </a:spcBef>
              </a:pPr>
              <a:r>
                <a:rPr lang="pl-PL" altLang="pl-PL" sz="1050">
                  <a:latin typeface="Roboto Light"/>
                  <a:ea typeface="Roboto Light"/>
                  <a:cs typeface="Arial"/>
                </a:rPr>
                <a:t>Zwiększanie uczestnictwa w życiu demokratycznym </a:t>
              </a:r>
              <a:br>
                <a:rPr lang="pl-PL" altLang="pl-PL" sz="1050">
                  <a:latin typeface="Roboto Light"/>
                  <a:ea typeface="Roboto Light"/>
                  <a:cs typeface="Arial"/>
                </a:rPr>
              </a:br>
              <a:r>
                <a:rPr lang="pl-PL" altLang="pl-PL" sz="1050">
                  <a:latin typeface="Roboto Light"/>
                  <a:ea typeface="Roboto Light"/>
                  <a:cs typeface="Arial"/>
                </a:rPr>
                <a:t>i zaangażowania obywatelskiego</a:t>
              </a:r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83E1A7A4-C83F-3F89-8CC4-709465B9544C}"/>
                </a:ext>
              </a:extLst>
            </p:cNvPr>
            <p:cNvSpPr txBox="1"/>
            <p:nvPr/>
          </p:nvSpPr>
          <p:spPr>
            <a:xfrm>
              <a:off x="6569071" y="2759258"/>
              <a:ext cx="2866940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UCZESTNICTWO W ŻYCIU </a:t>
              </a:r>
            </a:p>
            <a:p>
              <a:pPr algn="ctr"/>
              <a:r>
                <a:rPr lang="en-US" sz="1200" b="1">
                  <a:solidFill>
                    <a:srgbClr val="0C419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DEMOKRATYCZNYM</a:t>
              </a:r>
            </a:p>
          </p:txBody>
        </p:sp>
      </p:grpSp>
      <p:sp>
        <p:nvSpPr>
          <p:cNvPr id="6" name="Krzyż 5">
            <a:extLst>
              <a:ext uri="{FF2B5EF4-FFF2-40B4-BE49-F238E27FC236}">
                <a16:creationId xmlns:a16="http://schemas.microsoft.com/office/drawing/2014/main" id="{50C53C5E-E147-10C8-7E10-191B06FC55B6}"/>
              </a:ext>
            </a:extLst>
          </p:cNvPr>
          <p:cNvSpPr/>
          <p:nvPr/>
        </p:nvSpPr>
        <p:spPr>
          <a:xfrm>
            <a:off x="6588224" y="2283718"/>
            <a:ext cx="548346" cy="540514"/>
          </a:xfrm>
          <a:prstGeom prst="plus">
            <a:avLst>
              <a:gd name="adj" fmla="val 38976"/>
            </a:avLst>
          </a:prstGeom>
          <a:solidFill>
            <a:srgbClr val="2CB7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pl-PL" sz="1400">
              <a:solidFill>
                <a:srgbClr val="2BB7C4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4174DD-035F-7984-99D3-7FB40DC33B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0467" y="339502"/>
            <a:ext cx="8913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l-PL" sz="2400" b="1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Priorytety Komisji Europejskiej na lata 2021-2027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mapa&#10;&#10;Opis wygenerowany automatycznie">
            <a:extLst>
              <a:ext uri="{FF2B5EF4-FFF2-40B4-BE49-F238E27FC236}">
                <a16:creationId xmlns:a16="http://schemas.microsoft.com/office/drawing/2014/main" id="{9BC9143D-7B1F-1836-66FB-7378116C4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44362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99B7D0F-D39E-D063-CF29-0FF0B50F3204}"/>
              </a:ext>
            </a:extLst>
          </p:cNvPr>
          <p:cNvSpPr/>
          <p:nvPr/>
        </p:nvSpPr>
        <p:spPr>
          <a:xfrm>
            <a:off x="1547664" y="0"/>
            <a:ext cx="6109086" cy="4436268"/>
          </a:xfrm>
          <a:prstGeom prst="rect">
            <a:avLst/>
          </a:prstGeom>
          <a:solidFill>
            <a:srgbClr val="003A42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endParaRPr lang="pl-PL" sz="2100" b="1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B8A67F-9F41-1E60-A802-A59A2454E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768" y="1131590"/>
            <a:ext cx="4998938" cy="2888831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1350"/>
              </a:spcBef>
              <a:spcAft>
                <a:spcPts val="1350"/>
              </a:spcAft>
              <a:buNone/>
            </a:pPr>
            <a:r>
              <a:rPr lang="pl-PL" b="1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państwa członkowskie UE</a:t>
            </a:r>
          </a:p>
          <a:p>
            <a:pPr marL="0" indent="0">
              <a:spcBef>
                <a:spcPts val="1350"/>
              </a:spcBef>
              <a:spcAft>
                <a:spcPts val="1350"/>
              </a:spcAft>
              <a:buNone/>
            </a:pPr>
            <a:r>
              <a:rPr lang="pl-PL" b="1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Państwa trzecie stowarzyszone z Programem: Norwegia, Islandia i Liechtenstein</a:t>
            </a:r>
            <a:r>
              <a:rPr lang="pl-PL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pl-PL" b="1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Republika Macedonii Północnej, Republika Turcji i Republika Serbii.</a:t>
            </a:r>
          </a:p>
          <a:p>
            <a:pPr marL="0" indent="0">
              <a:spcBef>
                <a:spcPts val="1350"/>
              </a:spcBef>
              <a:spcAft>
                <a:spcPts val="1350"/>
              </a:spcAft>
              <a:buNone/>
            </a:pPr>
            <a:r>
              <a:rPr lang="pl-PL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Państwa trzecie nie stowarzyszone z Programem*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A03069-88B3-4A45-07AA-FA710A62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5486"/>
            <a:ext cx="5280991" cy="757899"/>
          </a:xfrm>
        </p:spPr>
        <p:txBody>
          <a:bodyPr>
            <a:noAutofit/>
          </a:bodyPr>
          <a:lstStyle/>
          <a:p>
            <a:r>
              <a:rPr lang="pl-PL" sz="3500" b="1">
                <a:solidFill>
                  <a:schemeClr val="bg1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Kto bierze udział?</a:t>
            </a:r>
          </a:p>
        </p:txBody>
      </p:sp>
      <p:sp>
        <p:nvSpPr>
          <p:cNvPr id="4" name="Krzyż 3">
            <a:extLst>
              <a:ext uri="{FF2B5EF4-FFF2-40B4-BE49-F238E27FC236}">
                <a16:creationId xmlns:a16="http://schemas.microsoft.com/office/drawing/2014/main" id="{9452D30F-C74D-E2EC-D79D-A7836D883A8A}"/>
              </a:ext>
            </a:extLst>
          </p:cNvPr>
          <p:cNvSpPr/>
          <p:nvPr/>
        </p:nvSpPr>
        <p:spPr>
          <a:xfrm>
            <a:off x="1907704" y="1131590"/>
            <a:ext cx="296320" cy="291498"/>
          </a:xfrm>
          <a:prstGeom prst="plus">
            <a:avLst>
              <a:gd name="adj" fmla="val 38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Krzyż 8">
            <a:extLst>
              <a:ext uri="{FF2B5EF4-FFF2-40B4-BE49-F238E27FC236}">
                <a16:creationId xmlns:a16="http://schemas.microsoft.com/office/drawing/2014/main" id="{66235075-5506-9121-7A83-1219E18C47E4}"/>
              </a:ext>
            </a:extLst>
          </p:cNvPr>
          <p:cNvSpPr/>
          <p:nvPr/>
        </p:nvSpPr>
        <p:spPr>
          <a:xfrm>
            <a:off x="1907704" y="1707654"/>
            <a:ext cx="296320" cy="291498"/>
          </a:xfrm>
          <a:prstGeom prst="plus">
            <a:avLst>
              <a:gd name="adj" fmla="val 38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Krzyż 9">
            <a:extLst>
              <a:ext uri="{FF2B5EF4-FFF2-40B4-BE49-F238E27FC236}">
                <a16:creationId xmlns:a16="http://schemas.microsoft.com/office/drawing/2014/main" id="{C8E53D9C-93B1-E8EB-D81F-0E4EC905A69F}"/>
              </a:ext>
            </a:extLst>
          </p:cNvPr>
          <p:cNvSpPr/>
          <p:nvPr/>
        </p:nvSpPr>
        <p:spPr>
          <a:xfrm>
            <a:off x="1907704" y="3291830"/>
            <a:ext cx="296320" cy="291498"/>
          </a:xfrm>
          <a:prstGeom prst="plus">
            <a:avLst>
              <a:gd name="adj" fmla="val 38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3EE4C26-9AEF-EDB4-697C-63B792FE79AF}"/>
              </a:ext>
            </a:extLst>
          </p:cNvPr>
          <p:cNvSpPr txBox="1"/>
          <p:nvPr/>
        </p:nvSpPr>
        <p:spPr>
          <a:xfrm>
            <a:off x="2483768" y="4083918"/>
            <a:ext cx="5040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350"/>
              </a:spcBef>
              <a:spcAft>
                <a:spcPts val="1350"/>
              </a:spcAft>
              <a:buNone/>
            </a:pPr>
            <a:r>
              <a:rPr lang="pl-PL"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* zgodnie ze wskazaniem Przewodnika po Programie Erasmus+</a:t>
            </a:r>
          </a:p>
        </p:txBody>
      </p:sp>
    </p:spTree>
    <p:extLst>
      <p:ext uri="{BB962C8B-B14F-4D97-AF65-F5344CB8AC3E}">
        <p14:creationId xmlns:p14="http://schemas.microsoft.com/office/powerpoint/2010/main" val="1215029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64A2160-7C43-07BA-7EBB-73902D889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715766"/>
            <a:ext cx="1952766" cy="19185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9DE1803-A6A1-47E8-648B-9A443630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627534"/>
            <a:ext cx="1944216" cy="19931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2AFC701-1B78-B6A4-D643-3DC2DF10F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627534"/>
            <a:ext cx="2021380" cy="20162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7A4A324-C648-7F83-AFD1-015D02A89E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23"/>
          <a:stretch/>
        </p:blipFill>
        <p:spPr>
          <a:xfrm>
            <a:off x="4499992" y="627534"/>
            <a:ext cx="2016224" cy="201596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DD3DE31-516E-67DF-5C47-37D15AD668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40" t="8352" r="1045" b="554"/>
          <a:stretch/>
        </p:blipFill>
        <p:spPr>
          <a:xfrm>
            <a:off x="6660232" y="2715766"/>
            <a:ext cx="2016224" cy="193512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0AB0683-8311-A5FF-7302-DB8254A0DA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598"/>
          <a:stretch/>
        </p:blipFill>
        <p:spPr>
          <a:xfrm>
            <a:off x="4499992" y="2736111"/>
            <a:ext cx="2016224" cy="1916601"/>
          </a:xfrm>
          <a:prstGeom prst="rect">
            <a:avLst/>
          </a:prstGeom>
        </p:spPr>
      </p:pic>
      <p:pic>
        <p:nvPicPr>
          <p:cNvPr id="10" name="Obraz 2">
            <a:extLst>
              <a:ext uri="{FF2B5EF4-FFF2-40B4-BE49-F238E27FC236}">
                <a16:creationId xmlns:a16="http://schemas.microsoft.com/office/drawing/2014/main" id="{F1D896ED-F4BD-338C-87F9-FCD27CF4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45094" r="30000" b="32152"/>
          <a:stretch>
            <a:fillRect/>
          </a:stretch>
        </p:blipFill>
        <p:spPr bwMode="auto">
          <a:xfrm>
            <a:off x="251520" y="1923678"/>
            <a:ext cx="876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4" descr="Obraz zawierający Czcionka, tekst, Grafika, zrzut ekranu&#10;&#10;Opis wygenerowany automatycznie">
            <a:extLst>
              <a:ext uri="{FF2B5EF4-FFF2-40B4-BE49-F238E27FC236}">
                <a16:creationId xmlns:a16="http://schemas.microsoft.com/office/drawing/2014/main" id="{0101925D-CAB8-78EA-C8ED-D5C34C568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1630"/>
            <a:ext cx="1728192" cy="40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: jeden ścięty róg 11">
            <a:extLst>
              <a:ext uri="{FF2B5EF4-FFF2-40B4-BE49-F238E27FC236}">
                <a16:creationId xmlns:a16="http://schemas.microsoft.com/office/drawing/2014/main" id="{C3D52923-CA8C-2294-7BB7-93F3F0E737EC}"/>
              </a:ext>
            </a:extLst>
          </p:cNvPr>
          <p:cNvSpPr/>
          <p:nvPr/>
        </p:nvSpPr>
        <p:spPr>
          <a:xfrm>
            <a:off x="2411760" y="1707654"/>
            <a:ext cx="1800200" cy="936104"/>
          </a:xfrm>
          <a:prstGeom prst="snip1Rect">
            <a:avLst>
              <a:gd name="adj" fmla="val 23482"/>
            </a:avLst>
          </a:prstGeom>
          <a:solidFill>
            <a:srgbClr val="5EBF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Edukacja szkolna</a:t>
            </a:r>
          </a:p>
        </p:txBody>
      </p:sp>
      <p:sp>
        <p:nvSpPr>
          <p:cNvPr id="13" name="Prostokąt: jeden ścięty róg 12">
            <a:extLst>
              <a:ext uri="{FF2B5EF4-FFF2-40B4-BE49-F238E27FC236}">
                <a16:creationId xmlns:a16="http://schemas.microsoft.com/office/drawing/2014/main" id="{BB86D69B-BE31-7A55-410E-5370CC51FC5C}"/>
              </a:ext>
            </a:extLst>
          </p:cNvPr>
          <p:cNvSpPr/>
          <p:nvPr/>
        </p:nvSpPr>
        <p:spPr>
          <a:xfrm>
            <a:off x="4499992" y="1707654"/>
            <a:ext cx="1872208" cy="936104"/>
          </a:xfrm>
          <a:prstGeom prst="snip1Rect">
            <a:avLst>
              <a:gd name="adj" fmla="val 23482"/>
            </a:avLst>
          </a:prstGeom>
          <a:solidFill>
            <a:srgbClr val="699F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Kształcenie i szkolenie zawodowe</a:t>
            </a:r>
          </a:p>
        </p:txBody>
      </p:sp>
      <p:sp>
        <p:nvSpPr>
          <p:cNvPr id="14" name="Prostokąt: jeden ścięty róg 13">
            <a:extLst>
              <a:ext uri="{FF2B5EF4-FFF2-40B4-BE49-F238E27FC236}">
                <a16:creationId xmlns:a16="http://schemas.microsoft.com/office/drawing/2014/main" id="{3AB133FC-5DAF-A408-23C8-20860A72D4CB}"/>
              </a:ext>
            </a:extLst>
          </p:cNvPr>
          <p:cNvSpPr/>
          <p:nvPr/>
        </p:nvSpPr>
        <p:spPr>
          <a:xfrm>
            <a:off x="6660232" y="1707654"/>
            <a:ext cx="1872208" cy="936104"/>
          </a:xfrm>
          <a:prstGeom prst="snip1Rect">
            <a:avLst>
              <a:gd name="adj" fmla="val 23482"/>
            </a:avLst>
          </a:prstGeom>
          <a:solidFill>
            <a:srgbClr val="5545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Szkolnictwo wyższe</a:t>
            </a:r>
          </a:p>
        </p:txBody>
      </p:sp>
      <p:sp>
        <p:nvSpPr>
          <p:cNvPr id="15" name="Prostokąt: jeden ścięty róg 14">
            <a:extLst>
              <a:ext uri="{FF2B5EF4-FFF2-40B4-BE49-F238E27FC236}">
                <a16:creationId xmlns:a16="http://schemas.microsoft.com/office/drawing/2014/main" id="{B42FD8F0-4DFE-13C6-EBE8-43884D12BAB9}"/>
              </a:ext>
            </a:extLst>
          </p:cNvPr>
          <p:cNvSpPr/>
          <p:nvPr/>
        </p:nvSpPr>
        <p:spPr>
          <a:xfrm>
            <a:off x="2411760" y="3723878"/>
            <a:ext cx="1872208" cy="936104"/>
          </a:xfrm>
          <a:prstGeom prst="snip1Rect">
            <a:avLst>
              <a:gd name="adj" fmla="val 23482"/>
            </a:avLst>
          </a:prstGeom>
          <a:solidFill>
            <a:srgbClr val="004B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Edukacja dorosłych</a:t>
            </a:r>
          </a:p>
        </p:txBody>
      </p:sp>
      <p:sp>
        <p:nvSpPr>
          <p:cNvPr id="16" name="Prostokąt: jeden ścięty róg 15">
            <a:extLst>
              <a:ext uri="{FF2B5EF4-FFF2-40B4-BE49-F238E27FC236}">
                <a16:creationId xmlns:a16="http://schemas.microsoft.com/office/drawing/2014/main" id="{36561AC8-F0BF-E2A4-3660-FEF5B4387A7B}"/>
              </a:ext>
            </a:extLst>
          </p:cNvPr>
          <p:cNvSpPr/>
          <p:nvPr/>
        </p:nvSpPr>
        <p:spPr>
          <a:xfrm>
            <a:off x="4499992" y="3723878"/>
            <a:ext cx="1872208" cy="936104"/>
          </a:xfrm>
          <a:prstGeom prst="snip1Rect">
            <a:avLst>
              <a:gd name="adj" fmla="val 23482"/>
            </a:avLst>
          </a:prstGeom>
          <a:solidFill>
            <a:srgbClr val="E96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Młodzież</a:t>
            </a:r>
          </a:p>
        </p:txBody>
      </p:sp>
      <p:sp>
        <p:nvSpPr>
          <p:cNvPr id="17" name="Prostokąt: jeden ścięty róg 16">
            <a:extLst>
              <a:ext uri="{FF2B5EF4-FFF2-40B4-BE49-F238E27FC236}">
                <a16:creationId xmlns:a16="http://schemas.microsoft.com/office/drawing/2014/main" id="{FC2565E1-9533-C9D8-0A24-C665F67F5901}"/>
              </a:ext>
            </a:extLst>
          </p:cNvPr>
          <p:cNvSpPr/>
          <p:nvPr/>
        </p:nvSpPr>
        <p:spPr>
          <a:xfrm>
            <a:off x="6660232" y="3723878"/>
            <a:ext cx="1944216" cy="936104"/>
          </a:xfrm>
          <a:prstGeom prst="snip1Rect">
            <a:avLst>
              <a:gd name="adj" fmla="val 23482"/>
            </a:avLst>
          </a:prstGeom>
          <a:solidFill>
            <a:srgbClr val="F59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Sport</a:t>
            </a:r>
          </a:p>
        </p:txBody>
      </p:sp>
    </p:spTree>
    <p:extLst>
      <p:ext uri="{BB962C8B-B14F-4D97-AF65-F5344CB8AC3E}">
        <p14:creationId xmlns:p14="http://schemas.microsoft.com/office/powerpoint/2010/main" val="396766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BAD92CBD-D002-0296-8CC3-3D47759DA273}"/>
              </a:ext>
            </a:extLst>
          </p:cNvPr>
          <p:cNvSpPr/>
          <p:nvPr/>
        </p:nvSpPr>
        <p:spPr>
          <a:xfrm>
            <a:off x="0" y="-20538"/>
            <a:ext cx="9144000" cy="4498662"/>
          </a:xfrm>
          <a:prstGeom prst="rect">
            <a:avLst/>
          </a:prstGeom>
          <a:solidFill>
            <a:srgbClr val="003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b="1" i="0">
              <a:solidFill>
                <a:srgbClr val="263A8F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1C066CE-0AC4-233C-EC41-7064DE622388}"/>
              </a:ext>
            </a:extLst>
          </p:cNvPr>
          <p:cNvSpPr txBox="1"/>
          <p:nvPr/>
        </p:nvSpPr>
        <p:spPr>
          <a:xfrm>
            <a:off x="246303" y="168478"/>
            <a:ext cx="87623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500" b="1">
                <a:solidFill>
                  <a:schemeClr val="bg1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Struktura Programu</a:t>
            </a:r>
          </a:p>
        </p:txBody>
      </p:sp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id="{C20E70CE-557C-45AA-917B-B299D5080556}"/>
              </a:ext>
            </a:extLst>
          </p:cNvPr>
          <p:cNvSpPr/>
          <p:nvPr/>
        </p:nvSpPr>
        <p:spPr>
          <a:xfrm>
            <a:off x="683568" y="1707654"/>
            <a:ext cx="1684538" cy="23570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2" name="Grupa 41">
            <a:extLst>
              <a:ext uri="{FF2B5EF4-FFF2-40B4-BE49-F238E27FC236}">
                <a16:creationId xmlns:a16="http://schemas.microsoft.com/office/drawing/2014/main" id="{E97D4605-3F29-6985-BF5E-58D81DD2D6CC}"/>
              </a:ext>
            </a:extLst>
          </p:cNvPr>
          <p:cNvGrpSpPr/>
          <p:nvPr/>
        </p:nvGrpSpPr>
        <p:grpSpPr>
          <a:xfrm>
            <a:off x="755576" y="1779662"/>
            <a:ext cx="1487894" cy="2150040"/>
            <a:chOff x="1147249" y="2526952"/>
            <a:chExt cx="1983858" cy="2866720"/>
          </a:xfrm>
          <a:solidFill>
            <a:srgbClr val="198AD7"/>
          </a:solidFill>
        </p:grpSpPr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67E232F0-AABD-306D-8F39-0C39A8FF066A}"/>
                </a:ext>
              </a:extLst>
            </p:cNvPr>
            <p:cNvSpPr txBox="1"/>
            <p:nvPr/>
          </p:nvSpPr>
          <p:spPr>
            <a:xfrm>
              <a:off x="1147249" y="4408787"/>
              <a:ext cx="1983858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pl-PL" sz="1400" b="1" i="0">
                  <a:solidFill>
                    <a:srgbClr val="003A42"/>
                  </a:solidFill>
                  <a:effectLst/>
                  <a:latin typeface="Roboto Light" panose="02000000000000000000" pitchFamily="2" charset="0"/>
                  <a:ea typeface="Roboto Light" panose="02000000000000000000" pitchFamily="2" charset="0"/>
                </a:rPr>
                <a:t>Akcja 1. Mobilność edukacyjna osób </a:t>
              </a:r>
            </a:p>
          </p:txBody>
        </p:sp>
        <p:pic>
          <p:nvPicPr>
            <p:cNvPr id="35" name="Grafika 34" descr="Podróż kontur">
              <a:extLst>
                <a:ext uri="{FF2B5EF4-FFF2-40B4-BE49-F238E27FC236}">
                  <a16:creationId xmlns:a16="http://schemas.microsoft.com/office/drawing/2014/main" id="{3BFB5393-A450-2A9A-114A-06D937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81295" y="2526952"/>
              <a:ext cx="1492724" cy="1492724"/>
            </a:xfrm>
            <a:prstGeom prst="rect">
              <a:avLst/>
            </a:prstGeom>
          </p:spPr>
        </p:pic>
      </p:grp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CF473EC0-A213-32CC-627E-621B81BE635B}"/>
              </a:ext>
            </a:extLst>
          </p:cNvPr>
          <p:cNvSpPr/>
          <p:nvPr/>
        </p:nvSpPr>
        <p:spPr>
          <a:xfrm>
            <a:off x="2699792" y="1347614"/>
            <a:ext cx="1684538" cy="23570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98AD7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9EE9C2E-84DA-6CF6-006A-8B901E5745F5}"/>
              </a:ext>
            </a:extLst>
          </p:cNvPr>
          <p:cNvSpPr txBox="1"/>
          <p:nvPr/>
        </p:nvSpPr>
        <p:spPr>
          <a:xfrm>
            <a:off x="2771800" y="2542966"/>
            <a:ext cx="151216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400" b="1" i="0">
                <a:solidFill>
                  <a:srgbClr val="263A8F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l-PL">
                <a:solidFill>
                  <a:srgbClr val="003A42"/>
                </a:solidFill>
              </a:rPr>
              <a:t>Akcja 2. Współpraca organizacji i instytucji</a:t>
            </a:r>
          </a:p>
        </p:txBody>
      </p:sp>
      <p:pic>
        <p:nvPicPr>
          <p:cNvPr id="37" name="Grafika 36" descr="Cykl z osobami kontur">
            <a:extLst>
              <a:ext uri="{FF2B5EF4-FFF2-40B4-BE49-F238E27FC236}">
                <a16:creationId xmlns:a16="http://schemas.microsoft.com/office/drawing/2014/main" id="{4578357B-D60C-8C1A-33FC-0D3BDCB41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6352" y="1322523"/>
            <a:ext cx="974762" cy="974761"/>
          </a:xfrm>
          <a:prstGeom prst="rect">
            <a:avLst/>
          </a:prstGeom>
        </p:spPr>
      </p:pic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id="{264750EF-336C-5735-B433-9610B2E974E8}"/>
              </a:ext>
            </a:extLst>
          </p:cNvPr>
          <p:cNvSpPr/>
          <p:nvPr/>
        </p:nvSpPr>
        <p:spPr>
          <a:xfrm>
            <a:off x="4688556" y="1471627"/>
            <a:ext cx="1684538" cy="23570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98AD7"/>
              </a:solidFill>
            </a:endParaRP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AA4DA67E-37F0-731A-45CA-8591735C7318}"/>
              </a:ext>
            </a:extLst>
          </p:cNvPr>
          <p:cNvGrpSpPr/>
          <p:nvPr/>
        </p:nvGrpSpPr>
        <p:grpSpPr>
          <a:xfrm>
            <a:off x="4860032" y="1662925"/>
            <a:ext cx="1458018" cy="2050172"/>
            <a:chOff x="6758716" y="2238195"/>
            <a:chExt cx="1944024" cy="2733562"/>
          </a:xfrm>
        </p:grpSpPr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958B8113-1B88-F143-8812-6BE3B46416FF}"/>
                </a:ext>
              </a:extLst>
            </p:cNvPr>
            <p:cNvSpPr txBox="1"/>
            <p:nvPr/>
          </p:nvSpPr>
          <p:spPr>
            <a:xfrm>
              <a:off x="6758716" y="3699615"/>
              <a:ext cx="1944024" cy="1272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pl-PL"/>
              </a:defPPr>
              <a:lvl1pPr>
                <a:defRPr sz="1400" b="1" i="0">
                  <a:solidFill>
                    <a:srgbClr val="263A8F"/>
                  </a:solidFill>
                  <a:effectLst/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r>
                <a:rPr lang="pl-PL" altLang="pl-PL">
                  <a:solidFill>
                    <a:srgbClr val="003A42"/>
                  </a:solidFill>
                </a:rPr>
                <a:t>Akcja 3. Wsparcie rozwoju polityki i współpracy</a:t>
              </a:r>
            </a:p>
          </p:txBody>
        </p:sp>
        <p:pic>
          <p:nvPicPr>
            <p:cNvPr id="39" name="Grafika 38" descr="Otwarta książka kontur">
              <a:extLst>
                <a:ext uri="{FF2B5EF4-FFF2-40B4-BE49-F238E27FC236}">
                  <a16:creationId xmlns:a16="http://schemas.microsoft.com/office/drawing/2014/main" id="{12497FBD-209D-8B62-3F4D-18084AAF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50592" y="2238195"/>
              <a:ext cx="1379784" cy="1379784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6569C9D1-4FEA-BBD2-37CA-F16FE4077FC4}"/>
              </a:ext>
            </a:extLst>
          </p:cNvPr>
          <p:cNvGrpSpPr/>
          <p:nvPr/>
        </p:nvGrpSpPr>
        <p:grpSpPr>
          <a:xfrm>
            <a:off x="6785598" y="1072667"/>
            <a:ext cx="1684538" cy="2357021"/>
            <a:chOff x="9326138" y="1412805"/>
            <a:chExt cx="2246050" cy="3142695"/>
          </a:xfrm>
        </p:grpSpPr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2D208191-6B1C-8B9D-C383-45E539981B55}"/>
                </a:ext>
              </a:extLst>
            </p:cNvPr>
            <p:cNvSpPr/>
            <p:nvPr/>
          </p:nvSpPr>
          <p:spPr>
            <a:xfrm>
              <a:off x="9326138" y="1412805"/>
              <a:ext cx="2246050" cy="31426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3A42"/>
                </a:solidFill>
              </a:endParaRPr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F25BCC45-B3F9-3874-85D2-7174D92709FE}"/>
                </a:ext>
              </a:extLst>
            </p:cNvPr>
            <p:cNvSpPr txBox="1"/>
            <p:nvPr/>
          </p:nvSpPr>
          <p:spPr>
            <a:xfrm>
              <a:off x="9421914" y="3856540"/>
              <a:ext cx="1985891" cy="4540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pl-PL"/>
              </a:defPPr>
              <a:lvl1pPr>
                <a:defRPr sz="1400" b="1" i="0">
                  <a:solidFill>
                    <a:srgbClr val="263A8F"/>
                  </a:solidFill>
                  <a:effectLst/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r>
                <a:rPr lang="pl-PL" altLang="pl-PL">
                  <a:solidFill>
                    <a:srgbClr val="003A42"/>
                  </a:solidFill>
                </a:rPr>
                <a:t>Jean </a:t>
              </a:r>
              <a:r>
                <a:rPr lang="pl-PL" altLang="pl-PL" err="1">
                  <a:solidFill>
                    <a:srgbClr val="003A42"/>
                  </a:solidFill>
                </a:rPr>
                <a:t>Monnet</a:t>
              </a:r>
              <a:endParaRPr lang="pl-PL">
                <a:solidFill>
                  <a:srgbClr val="003A42"/>
                </a:solidFill>
              </a:endParaRPr>
            </a:p>
          </p:txBody>
        </p:sp>
        <p:pic>
          <p:nvPicPr>
            <p:cNvPr id="41" name="Grafika 40" descr="Klasa kontur">
              <a:extLst>
                <a:ext uri="{FF2B5EF4-FFF2-40B4-BE49-F238E27FC236}">
                  <a16:creationId xmlns:a16="http://schemas.microsoft.com/office/drawing/2014/main" id="{9423BAEA-C6B5-A578-F2BE-B5EC7972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73468" y="1894239"/>
              <a:ext cx="1151390" cy="1151390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046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A40B4187-6B6F-4D31-A9C5-8E5028EDDA75}"/>
              </a:ext>
            </a:extLst>
          </p:cNvPr>
          <p:cNvSpPr/>
          <p:nvPr/>
        </p:nvSpPr>
        <p:spPr>
          <a:xfrm>
            <a:off x="1043608" y="1707654"/>
            <a:ext cx="3316564" cy="1008112"/>
          </a:xfrm>
          <a:prstGeom prst="roundRect">
            <a:avLst/>
          </a:prstGeom>
          <a:solidFill>
            <a:srgbClr val="003A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B06D044-CDCB-498D-BA6D-EE299E4B1A76}"/>
              </a:ext>
            </a:extLst>
          </p:cNvPr>
          <p:cNvSpPr txBox="1"/>
          <p:nvPr/>
        </p:nvSpPr>
        <p:spPr>
          <a:xfrm>
            <a:off x="1187624" y="1923678"/>
            <a:ext cx="29523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Akcja 1</a:t>
            </a:r>
          </a:p>
          <a:p>
            <a:pPr algn="ctr"/>
            <a:r>
              <a:rPr lang="pl-PL"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Mobilność</a:t>
            </a: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243FD933-C2F4-12B0-5700-C38C3DE3BE93}"/>
              </a:ext>
            </a:extLst>
          </p:cNvPr>
          <p:cNvSpPr/>
          <p:nvPr/>
        </p:nvSpPr>
        <p:spPr>
          <a:xfrm>
            <a:off x="539552" y="3147814"/>
            <a:ext cx="1944216" cy="504056"/>
          </a:xfrm>
          <a:prstGeom prst="roundRect">
            <a:avLst/>
          </a:prstGeom>
          <a:solidFill>
            <a:srgbClr val="003A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>
                <a:latin typeface="Roboto Light" panose="02000000000000000000" pitchFamily="2" charset="0"/>
                <a:ea typeface="Roboto Light" panose="02000000000000000000" pitchFamily="2" charset="0"/>
              </a:rPr>
              <a:t>Projekty akredytowane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EAF98D4D-1D43-69E3-63AF-6EF8DDD1B609}"/>
              </a:ext>
            </a:extLst>
          </p:cNvPr>
          <p:cNvSpPr/>
          <p:nvPr/>
        </p:nvSpPr>
        <p:spPr>
          <a:xfrm>
            <a:off x="2771800" y="3147814"/>
            <a:ext cx="1872208" cy="504056"/>
          </a:xfrm>
          <a:prstGeom prst="roundRect">
            <a:avLst/>
          </a:prstGeom>
          <a:solidFill>
            <a:srgbClr val="003A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>
                <a:latin typeface="Roboto Light" panose="02000000000000000000" pitchFamily="2" charset="0"/>
                <a:ea typeface="Roboto Light" panose="02000000000000000000" pitchFamily="2" charset="0"/>
              </a:rPr>
              <a:t>Projekty krótkoterminowe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1053C335-33AD-BF1A-1153-14DDDC456EB9}"/>
              </a:ext>
            </a:extLst>
          </p:cNvPr>
          <p:cNvCxnSpPr>
            <a:cxnSpLocks/>
          </p:cNvCxnSpPr>
          <p:nvPr/>
        </p:nvCxnSpPr>
        <p:spPr>
          <a:xfrm flipH="1">
            <a:off x="1828168" y="2787774"/>
            <a:ext cx="290288" cy="216024"/>
          </a:xfrm>
          <a:prstGeom prst="straightConnector1">
            <a:avLst/>
          </a:prstGeom>
          <a:ln>
            <a:solidFill>
              <a:srgbClr val="003A42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DB32BD78-1DA5-3B75-3066-A81BCF994E22}"/>
              </a:ext>
            </a:extLst>
          </p:cNvPr>
          <p:cNvCxnSpPr>
            <a:cxnSpLocks/>
          </p:cNvCxnSpPr>
          <p:nvPr/>
        </p:nvCxnSpPr>
        <p:spPr>
          <a:xfrm>
            <a:off x="3059832" y="2787774"/>
            <a:ext cx="302434" cy="216024"/>
          </a:xfrm>
          <a:prstGeom prst="straightConnector1">
            <a:avLst/>
          </a:prstGeom>
          <a:ln>
            <a:solidFill>
              <a:srgbClr val="003A42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Obraz 2">
            <a:extLst>
              <a:ext uri="{FF2B5EF4-FFF2-40B4-BE49-F238E27FC236}">
                <a16:creationId xmlns:a16="http://schemas.microsoft.com/office/drawing/2014/main" id="{CC20FED3-55B2-E160-4443-B9811A3C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6" t="45094" r="30000" b="32152"/>
          <a:stretch>
            <a:fillRect/>
          </a:stretch>
        </p:blipFill>
        <p:spPr bwMode="auto">
          <a:xfrm>
            <a:off x="7884368" y="0"/>
            <a:ext cx="1244623" cy="113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4" descr="Obraz zawierający Czcionka, tekst, Grafika, zrzut ekranu&#10;&#10;Opis wygenerowany automatycznie">
            <a:extLst>
              <a:ext uri="{FF2B5EF4-FFF2-40B4-BE49-F238E27FC236}">
                <a16:creationId xmlns:a16="http://schemas.microsoft.com/office/drawing/2014/main" id="{B4EEC6B3-ECF3-9323-7E43-EE85B510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3518"/>
            <a:ext cx="335472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1CC805B0-57BF-EB19-D32E-1DAAC6A4F320}"/>
              </a:ext>
            </a:extLst>
          </p:cNvPr>
          <p:cNvCxnSpPr>
            <a:cxnSpLocks/>
          </p:cNvCxnSpPr>
          <p:nvPr/>
        </p:nvCxnSpPr>
        <p:spPr>
          <a:xfrm>
            <a:off x="4860032" y="2211710"/>
            <a:ext cx="432048" cy="0"/>
          </a:xfrm>
          <a:prstGeom prst="straightConnector1">
            <a:avLst/>
          </a:prstGeom>
          <a:ln>
            <a:solidFill>
              <a:srgbClr val="2CB7C5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3AE2D1D9-8CA6-E4DC-7B8A-4A4AD1F65409}"/>
              </a:ext>
            </a:extLst>
          </p:cNvPr>
          <p:cNvSpPr/>
          <p:nvPr/>
        </p:nvSpPr>
        <p:spPr>
          <a:xfrm>
            <a:off x="5508104" y="1707654"/>
            <a:ext cx="3528391" cy="2448272"/>
          </a:xfrm>
          <a:prstGeom prst="roundRect">
            <a:avLst/>
          </a:prstGeom>
          <a:solidFill>
            <a:srgbClr val="2CB7C5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Aft>
                <a:spcPts val="0"/>
              </a:spcAft>
            </a:pPr>
            <a:r>
              <a:rPr lang="pl-PL" sz="14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itchFamily="2" charset="0"/>
              </a:rPr>
              <a:t>Organizacje mogą również przystąpić do Programu bez składania wniosku poprzez:</a:t>
            </a:r>
          </a:p>
          <a:p>
            <a:pPr marL="171450" lvl="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Przyłączenie się do istniejącego konsorcjum mobilności Erasmus+ </a:t>
            </a:r>
          </a:p>
          <a:p>
            <a:pPr marL="171450" lvl="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Goszczenie uczestników z innego kraju jako organizacja przyjmująca</a:t>
            </a:r>
          </a:p>
        </p:txBody>
      </p:sp>
    </p:spTree>
    <p:extLst>
      <p:ext uri="{BB962C8B-B14F-4D97-AF65-F5344CB8AC3E}">
        <p14:creationId xmlns:p14="http://schemas.microsoft.com/office/powerpoint/2010/main" val="221199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96C7500-9DFD-BDFE-87DF-E35BEFC5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0278F5A-045A-5ABA-0465-906B5D72886E}"/>
              </a:ext>
            </a:extLst>
          </p:cNvPr>
          <p:cNvSpPr txBox="1"/>
          <p:nvPr/>
        </p:nvSpPr>
        <p:spPr>
          <a:xfrm>
            <a:off x="467544" y="3003798"/>
            <a:ext cx="3240360" cy="306467"/>
          </a:xfrm>
          <a:prstGeom prst="roundRect">
            <a:avLst/>
          </a:prstGeom>
          <a:solidFill>
            <a:srgbClr val="003A42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altLang="pl-PL"/>
              <a:t>Wymiany </a:t>
            </a:r>
            <a:r>
              <a:rPr lang="en-US" altLang="pl-PL" err="1"/>
              <a:t>młodzieży</a:t>
            </a:r>
            <a:r>
              <a:rPr lang="pl-PL" altLang="pl-PL"/>
              <a:t> (YOU)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D9408C7-5FB3-1B06-F4BC-232BC64CFF3E}"/>
              </a:ext>
            </a:extLst>
          </p:cNvPr>
          <p:cNvSpPr txBox="1"/>
          <p:nvPr/>
        </p:nvSpPr>
        <p:spPr>
          <a:xfrm>
            <a:off x="467544" y="1347614"/>
            <a:ext cx="3240360" cy="306467"/>
          </a:xfrm>
          <a:prstGeom prst="roundRect">
            <a:avLst/>
          </a:prstGeom>
          <a:solidFill>
            <a:srgbClr val="003A42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Roboto Light"/>
                <a:ea typeface="Roboto Light"/>
                <a:cs typeface="Arial"/>
              </a:rPr>
              <a:t>Długoterminowa mobilność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65280D5-A0A1-BC7E-373C-55F76A2A9916}"/>
              </a:ext>
            </a:extLst>
          </p:cNvPr>
          <p:cNvSpPr txBox="1"/>
          <p:nvPr/>
        </p:nvSpPr>
        <p:spPr>
          <a:xfrm>
            <a:off x="467544" y="2067694"/>
            <a:ext cx="3240360" cy="510778"/>
          </a:xfrm>
          <a:prstGeom prst="roundRect">
            <a:avLst/>
          </a:prstGeom>
          <a:solidFill>
            <a:srgbClr val="003A42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>
                <a:latin typeface="Roboto Light"/>
                <a:ea typeface="Roboto Light"/>
                <a:cs typeface="Arial"/>
              </a:rPr>
              <a:t>Udział w międzynarodowych konkursach (VET)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8E008E7-EF01-1E5E-D6E3-0EA6E38986B1}"/>
              </a:ext>
            </a:extLst>
          </p:cNvPr>
          <p:cNvSpPr txBox="1"/>
          <p:nvPr/>
        </p:nvSpPr>
        <p:spPr>
          <a:xfrm>
            <a:off x="5004048" y="1059582"/>
            <a:ext cx="3235879" cy="306467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l-PL" altLang="en-US" dirty="0"/>
              <a:t>Obserwacja pracy</a:t>
            </a:r>
            <a:endParaRPr lang="en-US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E76588-422D-4BF4-75BE-14073BC4F659}"/>
              </a:ext>
            </a:extLst>
          </p:cNvPr>
          <p:cNvSpPr txBox="1"/>
          <p:nvPr/>
        </p:nvSpPr>
        <p:spPr>
          <a:xfrm>
            <a:off x="5004048" y="1989829"/>
            <a:ext cx="3240360" cy="306467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l-PL" altLang="en-US"/>
              <a:t>Udział w kursach i szkoleniach</a:t>
            </a:r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D9E11D0-89FA-8FFF-C852-3DF831F434B7}"/>
              </a:ext>
            </a:extLst>
          </p:cNvPr>
          <p:cNvSpPr txBox="1"/>
          <p:nvPr/>
        </p:nvSpPr>
        <p:spPr>
          <a:xfrm>
            <a:off x="467544" y="987574"/>
            <a:ext cx="3240360" cy="306467"/>
          </a:xfrm>
          <a:prstGeom prst="roundRect">
            <a:avLst/>
          </a:prstGeom>
          <a:solidFill>
            <a:srgbClr val="003A42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>
                <a:latin typeface="Roboto Light"/>
                <a:ea typeface="Roboto Light"/>
                <a:cs typeface="Arial"/>
              </a:rPr>
              <a:t>Krótkoterminowa mobilność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9D5460-76AB-57A6-2484-CA28D4DDDEDE}"/>
              </a:ext>
            </a:extLst>
          </p:cNvPr>
          <p:cNvSpPr txBox="1"/>
          <p:nvPr/>
        </p:nvSpPr>
        <p:spPr>
          <a:xfrm>
            <a:off x="467544" y="1707654"/>
            <a:ext cx="3240360" cy="306467"/>
          </a:xfrm>
          <a:prstGeom prst="roundRect">
            <a:avLst/>
          </a:prstGeom>
          <a:solidFill>
            <a:srgbClr val="003A42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>
                <a:latin typeface="Roboto Light"/>
                <a:ea typeface="Roboto Light"/>
                <a:cs typeface="Arial"/>
              </a:rPr>
              <a:t>Praktyki i staże</a:t>
            </a:r>
            <a:endParaRPr lang="pl-PL" sz="12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5BC1607-290F-3DBD-468E-D0F7A42ADE75}"/>
              </a:ext>
            </a:extLst>
          </p:cNvPr>
          <p:cNvSpPr txBox="1"/>
          <p:nvPr/>
        </p:nvSpPr>
        <p:spPr>
          <a:xfrm>
            <a:off x="5004048" y="1422550"/>
            <a:ext cx="3240360" cy="510778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l-PL" altLang="en-US"/>
              <a:t>Prowadzenie zajęć dydaktycznych lub szkoleniowych</a:t>
            </a:r>
            <a:endParaRPr lang="en-US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C3BE2CD-4370-8E40-02C5-AB26C6717AFF}"/>
              </a:ext>
            </a:extLst>
          </p:cNvPr>
          <p:cNvSpPr txBox="1"/>
          <p:nvPr/>
        </p:nvSpPr>
        <p:spPr>
          <a:xfrm>
            <a:off x="467544" y="2643758"/>
            <a:ext cx="3240360" cy="306467"/>
          </a:xfrm>
          <a:prstGeom prst="roundRect">
            <a:avLst/>
          </a:prstGeom>
          <a:solidFill>
            <a:srgbClr val="003A42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Mieszane kursy intensywne (HED)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91399B19-97F3-1BF0-6BB9-4933903B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23478"/>
            <a:ext cx="8552185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altLang="pl-PL" sz="2400" b="1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Rodzaje mobilności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7E23F0D-0644-9A8C-4AD6-73D8BB4518B2}"/>
              </a:ext>
            </a:extLst>
          </p:cNvPr>
          <p:cNvSpPr txBox="1"/>
          <p:nvPr/>
        </p:nvSpPr>
        <p:spPr>
          <a:xfrm>
            <a:off x="467544" y="555526"/>
            <a:ext cx="4650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>
                <a:solidFill>
                  <a:srgbClr val="034EA2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Medium" panose="020B0604020202020204" pitchFamily="2" charset="0"/>
              </a:rPr>
              <a:t>Osoby uczące się </a:t>
            </a:r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D7CAA46-C47F-3599-9BB3-90CFD2AE4ECA}"/>
              </a:ext>
            </a:extLst>
          </p:cNvPr>
          <p:cNvSpPr txBox="1"/>
          <p:nvPr/>
        </p:nvSpPr>
        <p:spPr>
          <a:xfrm>
            <a:off x="4932040" y="627534"/>
            <a:ext cx="4650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>
                <a:solidFill>
                  <a:srgbClr val="034EA2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Medium" panose="020B0604020202020204" pitchFamily="2" charset="0"/>
              </a:rPr>
              <a:t>Mobilność kadry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D8F58DC-5F43-CA66-327E-2E041316EF84}"/>
              </a:ext>
            </a:extLst>
          </p:cNvPr>
          <p:cNvSpPr txBox="1"/>
          <p:nvPr/>
        </p:nvSpPr>
        <p:spPr>
          <a:xfrm>
            <a:off x="4932040" y="3363838"/>
            <a:ext cx="5006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>
                <a:solidFill>
                  <a:srgbClr val="034EA2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Medium" panose="020B0604020202020204" pitchFamily="2" charset="0"/>
              </a:rPr>
              <a:t>Pozostałe działania</a:t>
            </a:r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8D19CE5-A37A-7205-0042-34A3385B0DCB}"/>
              </a:ext>
            </a:extLst>
          </p:cNvPr>
          <p:cNvSpPr txBox="1"/>
          <p:nvPr/>
        </p:nvSpPr>
        <p:spPr>
          <a:xfrm>
            <a:off x="5004048" y="2352797"/>
            <a:ext cx="3240360" cy="306467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Mieszane kursy intensywne (HED)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DC76A363-02CB-2909-F6C4-6690DB0C1B3A}"/>
              </a:ext>
            </a:extLst>
          </p:cNvPr>
          <p:cNvSpPr txBox="1"/>
          <p:nvPr/>
        </p:nvSpPr>
        <p:spPr>
          <a:xfrm>
            <a:off x="467544" y="3363838"/>
            <a:ext cx="3240360" cy="616481"/>
          </a:xfrm>
          <a:prstGeom prst="roundRect">
            <a:avLst/>
          </a:prstGeom>
          <a:solidFill>
            <a:srgbClr val="003A42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lnSpc>
                <a:spcPts val="1925"/>
              </a:lnSpc>
            </a:pPr>
            <a:r>
              <a:rPr lang="pl-PL" altLang="pl-PL"/>
              <a:t>Działania wspierające uczestnictwo młodzieży (YOU)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669AEB3-784C-C7ED-B94D-096F7EAE2013}"/>
              </a:ext>
            </a:extLst>
          </p:cNvPr>
          <p:cNvSpPr txBox="1"/>
          <p:nvPr/>
        </p:nvSpPr>
        <p:spPr>
          <a:xfrm>
            <a:off x="5004048" y="4659982"/>
            <a:ext cx="3240360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Wizyty przygotowawcze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C84B270C-A498-66A6-A0E2-D4FCDDC7669F}"/>
              </a:ext>
            </a:extLst>
          </p:cNvPr>
          <p:cNvSpPr txBox="1"/>
          <p:nvPr/>
        </p:nvSpPr>
        <p:spPr>
          <a:xfrm>
            <a:off x="5004048" y="3723878"/>
            <a:ext cx="3240360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Zapraszanie zagranicznych ekspertów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2ED67DD-905B-84D8-E2BF-DA549677AB3A}"/>
              </a:ext>
            </a:extLst>
          </p:cNvPr>
          <p:cNvSpPr txBox="1"/>
          <p:nvPr/>
        </p:nvSpPr>
        <p:spPr>
          <a:xfrm>
            <a:off x="5004048" y="4083918"/>
            <a:ext cx="3240360" cy="510778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Przyjmowanie szkolących się nauczycieli i edukatorów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D27AD30-BCDE-00AC-9C2D-4411C71ADD85}"/>
              </a:ext>
            </a:extLst>
          </p:cNvPr>
          <p:cNvSpPr txBox="1"/>
          <p:nvPr/>
        </p:nvSpPr>
        <p:spPr>
          <a:xfrm>
            <a:off x="5004048" y="2715766"/>
            <a:ext cx="3240360" cy="510778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altLang="en-US" sz="1200"/>
              <a:t>zlecenia z zakresu praktyki trenerskiej lub szkolenia (SPORT)</a:t>
            </a:r>
            <a:endParaRPr lang="pl-PL" sz="120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5E007C4-67F4-9EAD-4801-B6547C89CAAA}"/>
              </a:ext>
            </a:extLst>
          </p:cNvPr>
          <p:cNvSpPr txBox="1"/>
          <p:nvPr/>
        </p:nvSpPr>
        <p:spPr>
          <a:xfrm>
            <a:off x="467544" y="4011910"/>
            <a:ext cx="3240360" cy="346903"/>
          </a:xfrm>
          <a:prstGeom prst="roundRect">
            <a:avLst/>
          </a:prstGeom>
          <a:solidFill>
            <a:srgbClr val="003A42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lnSpc>
                <a:spcPts val="1925"/>
              </a:lnSpc>
            </a:pPr>
            <a:r>
              <a:rPr lang="pl-PL" altLang="pl-PL" err="1"/>
              <a:t>DiscoverEU</a:t>
            </a:r>
            <a:r>
              <a:rPr lang="pl-PL" altLang="pl-PL"/>
              <a:t> (YOU)</a:t>
            </a:r>
          </a:p>
        </p:txBody>
      </p:sp>
    </p:spTree>
    <p:extLst>
      <p:ext uri="{BB962C8B-B14F-4D97-AF65-F5344CB8AC3E}">
        <p14:creationId xmlns:p14="http://schemas.microsoft.com/office/powerpoint/2010/main" val="3495131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AD2C1-2421-5A2D-6A3B-BF5231938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B2173872-1454-E9BA-A447-FA65AD4F988B}"/>
              </a:ext>
            </a:extLst>
          </p:cNvPr>
          <p:cNvSpPr/>
          <p:nvPr/>
        </p:nvSpPr>
        <p:spPr>
          <a:xfrm>
            <a:off x="755576" y="1707654"/>
            <a:ext cx="3316564" cy="1008112"/>
          </a:xfrm>
          <a:prstGeom prst="roundRect">
            <a:avLst/>
          </a:prstGeom>
          <a:solidFill>
            <a:srgbClr val="003A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907221-854F-E0AD-3087-13259BE3F92A}"/>
              </a:ext>
            </a:extLst>
          </p:cNvPr>
          <p:cNvSpPr txBox="1"/>
          <p:nvPr/>
        </p:nvSpPr>
        <p:spPr>
          <a:xfrm>
            <a:off x="899592" y="177966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Akcja 2</a:t>
            </a:r>
          </a:p>
          <a:p>
            <a:pPr algn="ctr"/>
            <a:r>
              <a:rPr lang="pl-PL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Współpraca</a:t>
            </a:r>
            <a:r>
              <a:rPr lang="pl-PL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pl-PL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organizacji</a:t>
            </a:r>
            <a:r>
              <a:rPr lang="pl-PL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pl-PL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i instytucji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E730E678-2D87-7F44-ED47-2DD6443B625F}"/>
              </a:ext>
            </a:extLst>
          </p:cNvPr>
          <p:cNvCxnSpPr>
            <a:cxnSpLocks/>
          </p:cNvCxnSpPr>
          <p:nvPr/>
        </p:nvCxnSpPr>
        <p:spPr>
          <a:xfrm flipH="1">
            <a:off x="1540136" y="2787774"/>
            <a:ext cx="290288" cy="216024"/>
          </a:xfrm>
          <a:prstGeom prst="straightConnector1">
            <a:avLst/>
          </a:prstGeom>
          <a:ln>
            <a:solidFill>
              <a:srgbClr val="003A42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F134B40C-2060-A412-FD51-68E52DDF6A15}"/>
              </a:ext>
            </a:extLst>
          </p:cNvPr>
          <p:cNvCxnSpPr>
            <a:cxnSpLocks/>
          </p:cNvCxnSpPr>
          <p:nvPr/>
        </p:nvCxnSpPr>
        <p:spPr>
          <a:xfrm>
            <a:off x="2771800" y="2787774"/>
            <a:ext cx="302434" cy="216024"/>
          </a:xfrm>
          <a:prstGeom prst="straightConnector1">
            <a:avLst/>
          </a:prstGeom>
          <a:ln>
            <a:solidFill>
              <a:srgbClr val="003A42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Obraz 4" descr="Obraz zawierający Czcionka, tekst, Grafika, zrzut ekranu&#10;&#10;Opis wygenerowany automatycznie">
            <a:extLst>
              <a:ext uri="{FF2B5EF4-FFF2-40B4-BE49-F238E27FC236}">
                <a16:creationId xmlns:a16="http://schemas.microsoft.com/office/drawing/2014/main" id="{E0EDB58A-4029-44A7-E238-781A44D9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9502"/>
            <a:ext cx="335472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B7067A7C-30C0-40F1-6B79-747ED8188413}"/>
              </a:ext>
            </a:extLst>
          </p:cNvPr>
          <p:cNvCxnSpPr>
            <a:cxnSpLocks/>
          </p:cNvCxnSpPr>
          <p:nvPr/>
        </p:nvCxnSpPr>
        <p:spPr>
          <a:xfrm>
            <a:off x="4427984" y="2211710"/>
            <a:ext cx="1008112" cy="0"/>
          </a:xfrm>
          <a:prstGeom prst="straightConnector1">
            <a:avLst/>
          </a:prstGeom>
          <a:ln>
            <a:solidFill>
              <a:srgbClr val="2CB7C5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3EDBF8FF-C98D-22A2-A0CD-B97D83DE16A0}"/>
              </a:ext>
            </a:extLst>
          </p:cNvPr>
          <p:cNvSpPr/>
          <p:nvPr/>
        </p:nvSpPr>
        <p:spPr>
          <a:xfrm>
            <a:off x="2555776" y="3147814"/>
            <a:ext cx="1979712" cy="504056"/>
          </a:xfrm>
          <a:prstGeom prst="roundRect">
            <a:avLst/>
          </a:prstGeom>
          <a:solidFill>
            <a:srgbClr val="003A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>
                <a:latin typeface="Roboto Light" panose="02000000000000000000" pitchFamily="2" charset="0"/>
                <a:ea typeface="Roboto Light" panose="02000000000000000000" pitchFamily="2" charset="0"/>
              </a:rPr>
              <a:t>Partnerstwa współpracy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192CC9D2-E7F9-A7CF-8FFB-320A09FB0A04}"/>
              </a:ext>
            </a:extLst>
          </p:cNvPr>
          <p:cNvSpPr/>
          <p:nvPr/>
        </p:nvSpPr>
        <p:spPr>
          <a:xfrm>
            <a:off x="251520" y="3147814"/>
            <a:ext cx="2016224" cy="504056"/>
          </a:xfrm>
          <a:prstGeom prst="roundRect">
            <a:avLst/>
          </a:prstGeom>
          <a:solidFill>
            <a:srgbClr val="003A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>
                <a:latin typeface="Roboto Light" panose="02000000000000000000" pitchFamily="2" charset="0"/>
                <a:ea typeface="Roboto Light" panose="02000000000000000000" pitchFamily="2" charset="0"/>
              </a:rPr>
              <a:t>Partnerstwa na małą skalę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CC63734-1C6C-40D2-9329-3A234A74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91630"/>
            <a:ext cx="1152128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92C9873-226C-760E-0821-E635D918FC8B}"/>
              </a:ext>
            </a:extLst>
          </p:cNvPr>
          <p:cNvSpPr txBox="1"/>
          <p:nvPr/>
        </p:nvSpPr>
        <p:spPr>
          <a:xfrm>
            <a:off x="5580112" y="3725902"/>
            <a:ext cx="3240360" cy="306467"/>
          </a:xfrm>
          <a:prstGeom prst="roundRect">
            <a:avLst/>
          </a:prstGeom>
          <a:solidFill>
            <a:srgbClr val="B1218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Uniwersytety Europejskie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1523EA3-F93F-FAC8-EE1B-E0228BBE29A4}"/>
              </a:ext>
            </a:extLst>
          </p:cNvPr>
          <p:cNvSpPr txBox="1"/>
          <p:nvPr/>
        </p:nvSpPr>
        <p:spPr>
          <a:xfrm>
            <a:off x="5580112" y="1186102"/>
            <a:ext cx="3240360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Akcja Erasmus </a:t>
            </a:r>
            <a:r>
              <a:rPr lang="pl-PL" sz="120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Mundus</a:t>
            </a:r>
            <a:endParaRPr lang="pl-PL" sz="12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E9C9CD8-1AFE-2F1A-BCE6-FC7AAF79CD91}"/>
              </a:ext>
            </a:extLst>
          </p:cNvPr>
          <p:cNvSpPr txBox="1"/>
          <p:nvPr/>
        </p:nvSpPr>
        <p:spPr>
          <a:xfrm>
            <a:off x="5580112" y="1609402"/>
            <a:ext cx="3240360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Sojusze na rzecz innowacji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03757A1-25EB-5AE0-129D-EAEB9CF40019}"/>
              </a:ext>
            </a:extLst>
          </p:cNvPr>
          <p:cNvSpPr txBox="1"/>
          <p:nvPr/>
        </p:nvSpPr>
        <p:spPr>
          <a:xfrm>
            <a:off x="5580112" y="2032702"/>
            <a:ext cx="3235879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Budowanie potencjału </a:t>
            </a:r>
            <a:endParaRPr lang="en-US" sz="120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3ED6DA3-BCCA-DF61-977D-050671CD05B5}"/>
              </a:ext>
            </a:extLst>
          </p:cNvPr>
          <p:cNvSpPr txBox="1"/>
          <p:nvPr/>
        </p:nvSpPr>
        <p:spPr>
          <a:xfrm>
            <a:off x="5580112" y="3302602"/>
            <a:ext cx="3240360" cy="306467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Działania Jean </a:t>
            </a:r>
            <a:r>
              <a:rPr lang="pl-PL" sz="1200" err="1"/>
              <a:t>Monnet</a:t>
            </a:r>
            <a:endParaRPr lang="pl-PL" sz="120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386FC69-A9FC-00ED-B972-453381903423}"/>
              </a:ext>
            </a:extLst>
          </p:cNvPr>
          <p:cNvSpPr txBox="1"/>
          <p:nvPr/>
        </p:nvSpPr>
        <p:spPr>
          <a:xfrm>
            <a:off x="5580112" y="339502"/>
            <a:ext cx="3240360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Centra doskonałości zawodowej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6E22763-6EC7-C751-E724-B2BEFD044627}"/>
              </a:ext>
            </a:extLst>
          </p:cNvPr>
          <p:cNvSpPr txBox="1"/>
          <p:nvPr/>
        </p:nvSpPr>
        <p:spPr>
          <a:xfrm>
            <a:off x="5580112" y="762802"/>
            <a:ext cx="3240360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Akademie nauczycielskie E+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A047803-320E-D293-FF60-DE43102D8D72}"/>
              </a:ext>
            </a:extLst>
          </p:cNvPr>
          <p:cNvSpPr txBox="1"/>
          <p:nvPr/>
        </p:nvSpPr>
        <p:spPr>
          <a:xfrm>
            <a:off x="5580112" y="2879302"/>
            <a:ext cx="3240360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Niekomercyjne imprezy sportowe</a:t>
            </a:r>
            <a:endParaRPr lang="en-US" sz="120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478C6A47-7650-E115-0B0E-4C7EDE3F2878}"/>
              </a:ext>
            </a:extLst>
          </p:cNvPr>
          <p:cNvSpPr txBox="1"/>
          <p:nvPr/>
        </p:nvSpPr>
        <p:spPr>
          <a:xfrm>
            <a:off x="5580112" y="4149204"/>
            <a:ext cx="3240360" cy="510778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 dirty="0"/>
              <a:t>*Partnerstwa na rzecz współpracy </a:t>
            </a:r>
          </a:p>
          <a:p>
            <a:pPr algn="ctr"/>
            <a:r>
              <a:rPr lang="pl-PL" sz="1200" dirty="0"/>
              <a:t>w sektorze sportu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9B1CF7A-5CFC-A793-7778-092435B5C410}"/>
              </a:ext>
            </a:extLst>
          </p:cNvPr>
          <p:cNvSpPr txBox="1"/>
          <p:nvPr/>
        </p:nvSpPr>
        <p:spPr>
          <a:xfrm>
            <a:off x="5580112" y="2456002"/>
            <a:ext cx="3235879" cy="306467"/>
          </a:xfrm>
          <a:prstGeom prst="roundRect">
            <a:avLst/>
          </a:prstGeom>
          <a:solidFill>
            <a:srgbClr val="554596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200"/>
              <a:t>Wirtualne wymiany Erasmus+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461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ytuł 1">
            <a:extLst>
              <a:ext uri="{FF2B5EF4-FFF2-40B4-BE49-F238E27FC236}">
                <a16:creationId xmlns:a16="http://schemas.microsoft.com/office/drawing/2014/main" id="{9D9404D5-C770-C6FB-0695-AB334D034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95263"/>
            <a:ext cx="855218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Współpraca organizacji i instytucji – działania zarządzane przez NA*</a:t>
            </a: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19E4AB0C-276E-FD3F-6ED7-0DFA9D7F8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015770"/>
              </p:ext>
            </p:extLst>
          </p:nvPr>
        </p:nvGraphicFramePr>
        <p:xfrm>
          <a:off x="323528" y="1203598"/>
          <a:ext cx="8551863" cy="3124200"/>
        </p:xfrm>
        <a:graphic>
          <a:graphicData uri="http://schemas.openxmlformats.org/drawingml/2006/table">
            <a:tbl>
              <a:tblPr/>
              <a:tblGrid>
                <a:gridCol w="14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4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42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    PARTNERSTWA   WSPÓŁPRACY</a:t>
                      </a: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42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   PARTNERSTWA  NA  MAŁĄ  SKALĘ**</a:t>
                      </a: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Zakres/działania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42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szeroko rozumiana współpraca międzynarodowa, obejmująca m.in. wytwarzanie rezultatów edukacyjnych (programy szkoleń, kursy edukacji zawodowej) oraz wymianę doświadczeń</a:t>
                      </a: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wymiana dobrych praktyk, współpraca instytucji nowych </a:t>
                      </a:r>
                      <a:b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</a:b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w programie Erasmus+, mniej doświadczonych</a:t>
                      </a: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w działaniach międzynarodowych</a:t>
                      </a: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Partnerstwo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42"/>
                    </a:solidFill>
                  </a:tcPr>
                </a:tc>
                <a:tc>
                  <a:txBody>
                    <a:bodyPr/>
                    <a:lstStyle>
                      <a:lvl1pPr marL="666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min. trzy instytucje z krajów programu, krajów stowarzyszonych z programem, kraje trzecie niestowarzyszone z programem</a:t>
                      </a:r>
                    </a:p>
                  </a:txBody>
                  <a:tcPr marL="0" marR="0" marT="44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tc>
                  <a:txBody>
                    <a:bodyPr/>
                    <a:lstStyle>
                      <a:lvl1pPr marL="666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min. dwie instytucje z krajów programu</a:t>
                      </a:r>
                    </a:p>
                  </a:txBody>
                  <a:tcPr marL="0" marR="0" marT="44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Czas trwania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42"/>
                    </a:solidFill>
                  </a:tcPr>
                </a:tc>
                <a:tc>
                  <a:txBody>
                    <a:bodyPr/>
                    <a:lstStyle>
                      <a:lvl1pPr marL="666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12-36 m-cy</a:t>
                      </a:r>
                    </a:p>
                  </a:txBody>
                  <a:tcPr marL="0" marR="0" marT="44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tc>
                  <a:txBody>
                    <a:bodyPr/>
                    <a:lstStyle>
                      <a:lvl1pPr marL="666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6-24 m-</a:t>
                      </a:r>
                      <a:r>
                        <a:rPr kumimoji="0" lang="pl-PL" altLang="pl-PL" sz="12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cy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Dofinansowanie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42"/>
                    </a:solidFill>
                  </a:tcPr>
                </a:tc>
                <a:tc>
                  <a:txBody>
                    <a:bodyPr/>
                    <a:lstStyle>
                      <a:lvl1pPr marL="666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120 000 | 250 000 | 400 000 euro</a:t>
                      </a:r>
                    </a:p>
                  </a:txBody>
                  <a:tcPr marL="0" marR="0" marT="44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tc>
                  <a:txBody>
                    <a:bodyPr/>
                    <a:lstStyle>
                      <a:lvl1pPr marL="666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30 000 albo 60 000 euro</a:t>
                      </a:r>
                    </a:p>
                  </a:txBody>
                  <a:tcPr marL="0" marR="0" marT="44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Finansowanie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42"/>
                    </a:solidFill>
                  </a:tcPr>
                </a:tc>
                <a:tc>
                  <a:txBody>
                    <a:bodyPr/>
                    <a:lstStyle>
                      <a:lvl1pPr marL="666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stawki ryczałtowe</a:t>
                      </a:r>
                    </a:p>
                  </a:txBody>
                  <a:tcPr marL="0" marR="0" marT="44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tc>
                  <a:txBody>
                    <a:bodyPr/>
                    <a:lstStyle>
                      <a:lvl1pPr marL="666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cs typeface="Arial" panose="020B0604020202020204" pitchFamily="34" charset="0"/>
                        </a:rPr>
                        <a:t>stawki ryczałtowe</a:t>
                      </a:r>
                    </a:p>
                  </a:txBody>
                  <a:tcPr marL="0" marR="0" marT="44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6731D5D1-5265-699F-7A64-D2A64758047C}"/>
              </a:ext>
            </a:extLst>
          </p:cNvPr>
          <p:cNvSpPr txBox="1"/>
          <p:nvPr/>
        </p:nvSpPr>
        <p:spPr>
          <a:xfrm>
            <a:off x="6588224" y="4371950"/>
            <a:ext cx="2458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* Z wyjątkiem sektora SPORT</a:t>
            </a:r>
          </a:p>
          <a:p>
            <a:r>
              <a:rPr lang="pl-PL" sz="12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** z wyjątkiem sektora HED</a:t>
            </a:r>
            <a:endParaRPr lang="pl-PL"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Materiały biurowe, Narzędzia biurowe, pismo odręczne, materiały biurowe&#10;&#10;Opis wygenerowany automatycznie">
            <a:extLst>
              <a:ext uri="{FF2B5EF4-FFF2-40B4-BE49-F238E27FC236}">
                <a16:creationId xmlns:a16="http://schemas.microsoft.com/office/drawing/2014/main" id="{DF6E5F55-C6F2-603F-D8BC-3F3E31ECE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/>
          <a:stretch/>
        </p:blipFill>
        <p:spPr>
          <a:xfrm>
            <a:off x="-12723" y="-18910"/>
            <a:ext cx="9144000" cy="4475462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596DD5E0-6813-B97F-1C46-AB71C91D68EF}"/>
              </a:ext>
            </a:extLst>
          </p:cNvPr>
          <p:cNvSpPr/>
          <p:nvPr/>
        </p:nvSpPr>
        <p:spPr>
          <a:xfrm>
            <a:off x="2195736" y="0"/>
            <a:ext cx="5112568" cy="4443958"/>
          </a:xfrm>
          <a:prstGeom prst="rect">
            <a:avLst/>
          </a:prstGeom>
          <a:solidFill>
            <a:srgbClr val="003A42">
              <a:alpha val="78039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35EFCA-3A8C-E33C-AB02-D1190DD682A1}"/>
              </a:ext>
            </a:extLst>
          </p:cNvPr>
          <p:cNvSpPr txBox="1"/>
          <p:nvPr/>
        </p:nvSpPr>
        <p:spPr>
          <a:xfrm>
            <a:off x="2339752" y="195486"/>
            <a:ext cx="47580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>
              <a:lnSpc>
                <a:spcPct val="150000"/>
              </a:lnSpc>
              <a:defRPr/>
            </a:pPr>
            <a:r>
              <a:rPr lang="pl-PL" sz="2400" b="1" dirty="0">
                <a:solidFill>
                  <a:schemeClr val="bg1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Zaproszenie do składania wniosków:</a:t>
            </a:r>
            <a:endParaRPr lang="pl-PL" sz="2000" b="1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457223">
              <a:lnSpc>
                <a:spcPct val="150000"/>
              </a:lnSpc>
              <a:defRPr/>
            </a:pPr>
            <a:endParaRPr lang="pl-PL" sz="1200" b="1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" name="Obraz 2" descr="Obraz zawierający wzór, sztuka, kwadrat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AB75A2E-E3F2-C25B-4773-C798910F68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88" y="1524453"/>
            <a:ext cx="4498263" cy="25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2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Ludzka twarz, tekst, ubrania, uśmiech&#10;&#10;Opis wygenerowany automatycznie">
            <a:extLst>
              <a:ext uri="{FF2B5EF4-FFF2-40B4-BE49-F238E27FC236}">
                <a16:creationId xmlns:a16="http://schemas.microsoft.com/office/drawing/2014/main" id="{955E95C1-F84A-7217-2874-D6B7A721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A62D719-EF63-6505-E421-1E6A30937F37}"/>
              </a:ext>
            </a:extLst>
          </p:cNvPr>
          <p:cNvSpPr/>
          <p:nvPr/>
        </p:nvSpPr>
        <p:spPr>
          <a:xfrm rot="721508">
            <a:off x="7414842" y="2326002"/>
            <a:ext cx="5633314" cy="3689821"/>
          </a:xfrm>
          <a:custGeom>
            <a:avLst/>
            <a:gdLst/>
            <a:ahLst/>
            <a:cxnLst/>
            <a:rect l="l" t="t" r="r" b="b"/>
            <a:pathLst>
              <a:path w="11266628" h="7379642">
                <a:moveTo>
                  <a:pt x="0" y="0"/>
                </a:moveTo>
                <a:lnTo>
                  <a:pt x="11266628" y="0"/>
                </a:lnTo>
                <a:lnTo>
                  <a:pt x="11266628" y="7379641"/>
                </a:lnTo>
                <a:lnTo>
                  <a:pt x="0" y="7379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6084FF2-0320-C0ED-7343-A9CEB6DE5DED}"/>
              </a:ext>
            </a:extLst>
          </p:cNvPr>
          <p:cNvSpPr/>
          <p:nvPr/>
        </p:nvSpPr>
        <p:spPr>
          <a:xfrm rot="20995973">
            <a:off x="7555833" y="-749369"/>
            <a:ext cx="2568324" cy="2234442"/>
          </a:xfrm>
          <a:custGeom>
            <a:avLst/>
            <a:gdLst/>
            <a:ahLst/>
            <a:cxnLst/>
            <a:rect l="l" t="t" r="r" b="b"/>
            <a:pathLst>
              <a:path w="5136647" h="4468883">
                <a:moveTo>
                  <a:pt x="0" y="0"/>
                </a:moveTo>
                <a:lnTo>
                  <a:pt x="5136647" y="0"/>
                </a:lnTo>
                <a:lnTo>
                  <a:pt x="5136647" y="4468883"/>
                </a:lnTo>
                <a:lnTo>
                  <a:pt x="0" y="44688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F91C418-BFE0-5379-0F5F-F641F23E0DB1}"/>
              </a:ext>
            </a:extLst>
          </p:cNvPr>
          <p:cNvSpPr/>
          <p:nvPr/>
        </p:nvSpPr>
        <p:spPr>
          <a:xfrm rot="16200000">
            <a:off x="3810326" y="-1203080"/>
            <a:ext cx="3465716" cy="2806464"/>
          </a:xfrm>
          <a:custGeom>
            <a:avLst/>
            <a:gdLst/>
            <a:ahLst/>
            <a:cxnLst/>
            <a:rect l="l" t="t" r="r" b="b"/>
            <a:pathLst>
              <a:path w="5136647" h="4468883">
                <a:moveTo>
                  <a:pt x="0" y="0"/>
                </a:moveTo>
                <a:lnTo>
                  <a:pt x="5136647" y="0"/>
                </a:lnTo>
                <a:lnTo>
                  <a:pt x="5136647" y="4468883"/>
                </a:lnTo>
                <a:lnTo>
                  <a:pt x="0" y="4468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39C58B4-A347-E0FB-B515-9304B09AF58A}"/>
              </a:ext>
            </a:extLst>
          </p:cNvPr>
          <p:cNvSpPr/>
          <p:nvPr/>
        </p:nvSpPr>
        <p:spPr>
          <a:xfrm rot="10365416">
            <a:off x="3870994" y="2923046"/>
            <a:ext cx="3465716" cy="2806464"/>
          </a:xfrm>
          <a:custGeom>
            <a:avLst/>
            <a:gdLst/>
            <a:ahLst/>
            <a:cxnLst/>
            <a:rect l="l" t="t" r="r" b="b"/>
            <a:pathLst>
              <a:path w="5136647" h="4468883">
                <a:moveTo>
                  <a:pt x="0" y="0"/>
                </a:moveTo>
                <a:lnTo>
                  <a:pt x="5136647" y="0"/>
                </a:lnTo>
                <a:lnTo>
                  <a:pt x="5136647" y="4468883"/>
                </a:lnTo>
                <a:lnTo>
                  <a:pt x="0" y="4468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1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ole tekstowe 1"/>
          <p:cNvSpPr txBox="1">
            <a:spLocks noChangeArrowheads="1"/>
          </p:cNvSpPr>
          <p:nvPr/>
        </p:nvSpPr>
        <p:spPr bwMode="auto">
          <a:xfrm>
            <a:off x="251520" y="1563638"/>
            <a:ext cx="4841292" cy="226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defRPr/>
            </a:pPr>
            <a:r>
              <a:rPr lang="pl-PL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Zarządzamy </a:t>
            </a:r>
            <a: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programami, projektami i inicjatywami, które umożliwiają poszerzanie wiedzy podstawowej </a:t>
            </a:r>
            <a:b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 specjalistycznej oraz zdobywanie nowych umiejętności </a:t>
            </a:r>
            <a:b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 kompetencji na ścieżce edukacji formalnej, </a:t>
            </a:r>
            <a:r>
              <a:rPr lang="pl-PL" altLang="en-US" sz="1350" dirty="0" err="1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pozaformalnej</a:t>
            </a:r>
            <a: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b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 nieformalnych form uczenia się. </a:t>
            </a:r>
          </a:p>
          <a:p>
            <a:pPr eaLnBrk="1" hangingPunct="1">
              <a:spcAft>
                <a:spcPts val="1200"/>
              </a:spcAft>
              <a:defRPr/>
            </a:pPr>
            <a:endParaRPr lang="pl-PL" altLang="pl-PL" sz="1350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pl-PL" altLang="en-US" sz="135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FRSE jest jedyną w Polsce instytucją z tak ogromnym doświadczeniem w zarządzaniu programami edukacyjnymi, szczególnie programami europejskimi.</a:t>
            </a:r>
          </a:p>
        </p:txBody>
      </p:sp>
      <p:sp>
        <p:nvSpPr>
          <p:cNvPr id="14339" name="Tytuł 1"/>
          <p:cNvSpPr txBox="1">
            <a:spLocks/>
          </p:cNvSpPr>
          <p:nvPr/>
        </p:nvSpPr>
        <p:spPr bwMode="auto">
          <a:xfrm>
            <a:off x="0" y="267494"/>
            <a:ext cx="9144000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l-PL" altLang="pl-PL" sz="3500" b="1" dirty="0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Fundacja Rozwoju Systemu Edukacji – dowiedz się więcej </a:t>
            </a:r>
          </a:p>
        </p:txBody>
      </p:sp>
      <p:pic>
        <p:nvPicPr>
          <p:cNvPr id="14340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/>
          <a:stretch>
            <a:fillRect/>
          </a:stretch>
        </p:blipFill>
        <p:spPr bwMode="auto">
          <a:xfrm>
            <a:off x="5148064" y="1563638"/>
            <a:ext cx="377983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4">
            <a:extLst>
              <a:ext uri="{FF2B5EF4-FFF2-40B4-BE49-F238E27FC236}">
                <a16:creationId xmlns:a16="http://schemas.microsoft.com/office/drawing/2014/main" id="{37E2B4D2-03F0-66AF-55EC-4058BCAB99E6}"/>
              </a:ext>
            </a:extLst>
          </p:cNvPr>
          <p:cNvSpPr/>
          <p:nvPr/>
        </p:nvSpPr>
        <p:spPr>
          <a:xfrm>
            <a:off x="4703228" y="-17350"/>
            <a:ext cx="2257239" cy="2609323"/>
          </a:xfrm>
          <a:prstGeom prst="rect">
            <a:avLst/>
          </a:prstGeom>
          <a:solidFill>
            <a:srgbClr val="003A42"/>
          </a:solidFill>
        </p:spPr>
        <p:txBody>
          <a:bodyPr/>
          <a:lstStyle/>
          <a:p>
            <a:endParaRPr lang="pl-PL" sz="135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4981" r="36878" b="7512"/>
          <a:stretch/>
        </p:blipFill>
        <p:spPr>
          <a:xfrm>
            <a:off x="-20552" y="2557323"/>
            <a:ext cx="2329978" cy="2585711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FF4C18E6-3B7C-4BBB-A1BB-7C7D74CF1E38}"/>
              </a:ext>
            </a:extLst>
          </p:cNvPr>
          <p:cNvGrpSpPr/>
          <p:nvPr/>
        </p:nvGrpSpPr>
        <p:grpSpPr>
          <a:xfrm>
            <a:off x="6948202" y="2541034"/>
            <a:ext cx="2211786" cy="2757751"/>
            <a:chOff x="13363291" y="-21773"/>
            <a:chExt cx="4897552" cy="5410901"/>
          </a:xfrm>
          <a:solidFill>
            <a:srgbClr val="2CB7C5"/>
          </a:solidFill>
        </p:grpSpPr>
        <p:sp>
          <p:nvSpPr>
            <p:cNvPr id="2" name="AutoShape 2"/>
            <p:cNvSpPr/>
            <p:nvPr/>
          </p:nvSpPr>
          <p:spPr>
            <a:xfrm>
              <a:off x="13363291" y="-21773"/>
              <a:ext cx="4897552" cy="5410901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pl-PL" sz="135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4243167" y="488718"/>
              <a:ext cx="3460412" cy="2198827"/>
              <a:chOff x="-313111" y="-1188334"/>
              <a:chExt cx="4613883" cy="2931771"/>
            </a:xfrm>
            <a:grpFill/>
          </p:grpSpPr>
          <p:sp>
            <p:nvSpPr>
              <p:cNvPr id="7" name="TextBox 7"/>
              <p:cNvSpPr txBox="1"/>
              <p:nvPr/>
            </p:nvSpPr>
            <p:spPr>
              <a:xfrm>
                <a:off x="-313111" y="-1188334"/>
                <a:ext cx="4300772" cy="1449311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l-PL"/>
                </a:defPPr>
                <a:lvl1pPr algn="ctr">
                  <a:defRPr sz="2400" b="1">
                    <a:solidFill>
                      <a:srgbClr val="FFFFF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defRPr>
                </a:lvl1pPr>
              </a:lstStyle>
              <a:p>
                <a:r>
                  <a:rPr lang="pl-PL" sz="1800"/>
                  <a:t>Projekty solidarności</a:t>
                </a:r>
                <a:endParaRPr lang="en-US" sz="18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1240205"/>
                <a:ext cx="4300772" cy="503232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373"/>
                  </a:lnSpc>
                  <a:spcBef>
                    <a:spcPts val="1030"/>
                  </a:spcBef>
                </a:pPr>
                <a:endParaRPr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141454" y="1792269"/>
              <a:ext cx="3429000" cy="2620990"/>
              <a:chOff x="-236418" y="-327396"/>
              <a:chExt cx="4572000" cy="3494651"/>
            </a:xfrm>
            <a:grpFill/>
          </p:grpSpPr>
          <p:sp>
            <p:nvSpPr>
              <p:cNvPr id="11" name="TextBox 11"/>
              <p:cNvSpPr txBox="1"/>
              <p:nvPr/>
            </p:nvSpPr>
            <p:spPr>
              <a:xfrm>
                <a:off x="-236418" y="-327396"/>
                <a:ext cx="4572000" cy="1564381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pl-PL" sz="1200" b="1" dirty="0">
                    <a:solidFill>
                      <a:srgbClr val="FFFFF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Lokalne</a:t>
                </a:r>
                <a:r>
                  <a:rPr lang="pl-PL" sz="3251" b="1" spc="-130" dirty="0">
                    <a:solidFill>
                      <a:srgbClr val="FFFFF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 </a:t>
                </a:r>
                <a:r>
                  <a:rPr lang="pl-PL" sz="1200" b="1" dirty="0">
                    <a:solidFill>
                      <a:srgbClr val="FFFFF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projekty</a:t>
                </a:r>
                <a:r>
                  <a:rPr lang="pl-PL" sz="3251" b="1" spc="-130" dirty="0">
                    <a:solidFill>
                      <a:srgbClr val="FFFFF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 </a:t>
                </a:r>
                <a:r>
                  <a:rPr lang="pl-PL" sz="1200" b="1" dirty="0">
                    <a:solidFill>
                      <a:srgbClr val="FFFFF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Twojego</a:t>
                </a:r>
                <a:r>
                  <a:rPr lang="pl-PL" sz="3251" b="1" spc="-130" dirty="0">
                    <a:solidFill>
                      <a:srgbClr val="FFFFF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 </a:t>
                </a:r>
                <a:r>
                  <a:rPr lang="pl-PL" sz="1200" b="1" dirty="0">
                    <a:solidFill>
                      <a:srgbClr val="FFFFF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pomysłu</a:t>
                </a:r>
                <a:endParaRPr lang="en-US" sz="1200" b="1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-2" y="2664024"/>
                <a:ext cx="4300775" cy="503231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373"/>
                  </a:lnSpc>
                  <a:spcBef>
                    <a:spcPts val="1030"/>
                  </a:spcBef>
                </a:pPr>
                <a:endParaRPr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BFEBE86D-8078-4661-ACF7-C6A093DBC324}"/>
              </a:ext>
            </a:extLst>
          </p:cNvPr>
          <p:cNvGrpSpPr/>
          <p:nvPr/>
        </p:nvGrpSpPr>
        <p:grpSpPr>
          <a:xfrm>
            <a:off x="-20552" y="-8165"/>
            <a:ext cx="2427348" cy="2579915"/>
            <a:chOff x="-25809" y="5143500"/>
            <a:chExt cx="4854695" cy="5159829"/>
          </a:xfrm>
          <a:solidFill>
            <a:srgbClr val="003A42"/>
          </a:solidFill>
        </p:grpSpPr>
        <p:sp>
          <p:nvSpPr>
            <p:cNvPr id="19" name="AutoShape 2">
              <a:extLst>
                <a:ext uri="{FF2B5EF4-FFF2-40B4-BE49-F238E27FC236}">
                  <a16:creationId xmlns:a16="http://schemas.microsoft.com/office/drawing/2014/main" id="{25CB2FB1-368B-43FD-8999-D3AE2B52F4B2}"/>
                </a:ext>
              </a:extLst>
            </p:cNvPr>
            <p:cNvSpPr/>
            <p:nvPr/>
          </p:nvSpPr>
          <p:spPr>
            <a:xfrm>
              <a:off x="-25809" y="5143500"/>
              <a:ext cx="4854695" cy="5159829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pl-PL" sz="135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57311" y="6598116"/>
              <a:ext cx="3788777" cy="203902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2"/>
                </a:lnSpc>
              </a:pPr>
              <a:r>
                <a:rPr lang="pl-PL" sz="2400" b="1" spc="-13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 jakie działania wnioskujemy ?</a:t>
              </a:r>
              <a:endParaRPr lang="en-US" sz="2400" b="1" spc="-13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92E5D24A-B77A-4934-8D91-49DCC63C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74" b="9674"/>
          <a:stretch>
            <a:fillRect/>
          </a:stretch>
        </p:blipFill>
        <p:spPr>
          <a:xfrm>
            <a:off x="4703229" y="2566007"/>
            <a:ext cx="2245782" cy="2707806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F1B2E264-29D3-4D1D-9DAE-E47B6521EB19}"/>
              </a:ext>
            </a:extLst>
          </p:cNvPr>
          <p:cNvGrpSpPr/>
          <p:nvPr/>
        </p:nvGrpSpPr>
        <p:grpSpPr>
          <a:xfrm>
            <a:off x="4923994" y="391925"/>
            <a:ext cx="1852016" cy="1170443"/>
            <a:chOff x="9481865" y="6178391"/>
            <a:chExt cx="3704031" cy="2340884"/>
          </a:xfrm>
        </p:grpSpPr>
        <p:sp>
          <p:nvSpPr>
            <p:cNvPr id="9" name="TextBox 9"/>
            <p:cNvSpPr txBox="1"/>
            <p:nvPr/>
          </p:nvSpPr>
          <p:spPr>
            <a:xfrm>
              <a:off x="9712831" y="6178391"/>
              <a:ext cx="3225579" cy="1107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pl-PL"/>
              </a:defPPr>
              <a:lvl1pPr algn="ctr">
                <a:defRPr sz="2400" b="1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r>
                <a:rPr lang="pl-PL" sz="1800"/>
                <a:t>Wolontariat grupowy</a:t>
              </a:r>
              <a:endParaRPr lang="en-US" sz="1800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0E3C4D06-1EF6-4872-833C-BEAAE533EF16}"/>
                </a:ext>
              </a:extLst>
            </p:cNvPr>
            <p:cNvSpPr txBox="1"/>
            <p:nvPr/>
          </p:nvSpPr>
          <p:spPr>
            <a:xfrm>
              <a:off x="9481865" y="7780612"/>
              <a:ext cx="3704031" cy="7386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285765">
                <a:buFont typeface="Arial" panose="020B0604020202020204" pitchFamily="34" charset="0"/>
                <a:buChar char="•"/>
              </a:pPr>
              <a:r>
                <a:rPr lang="pl-PL" sz="1200" b="1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Krótkoterminowy</a:t>
              </a:r>
            </a:p>
            <a:p>
              <a:pPr indent="-285765">
                <a:buFont typeface="Arial" panose="020B0604020202020204" pitchFamily="34" charset="0"/>
                <a:buChar char="•"/>
              </a:pPr>
              <a:r>
                <a:rPr lang="pl-PL" sz="1200" b="1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Zagraniczny</a:t>
              </a:r>
            </a:p>
          </p:txBody>
        </p:sp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82AA7166-52C4-4C3D-9BC0-E542FB682C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28" t="6638" r="24135"/>
          <a:stretch/>
        </p:blipFill>
        <p:spPr>
          <a:xfrm>
            <a:off x="6947294" y="-17350"/>
            <a:ext cx="2211786" cy="25746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6"/>
          <a:srcRect l="19633" t="3764" r="20025" b="-648"/>
          <a:stretch/>
        </p:blipFill>
        <p:spPr>
          <a:xfrm>
            <a:off x="2316419" y="-8165"/>
            <a:ext cx="2399983" cy="2598158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26E334ED-4609-4BA9-AC72-0CAA43C5074D}"/>
              </a:ext>
            </a:extLst>
          </p:cNvPr>
          <p:cNvGrpSpPr/>
          <p:nvPr/>
        </p:nvGrpSpPr>
        <p:grpSpPr>
          <a:xfrm>
            <a:off x="2309426" y="2571751"/>
            <a:ext cx="2406976" cy="2585710"/>
            <a:chOff x="4298950" y="53439"/>
            <a:chExt cx="4851962" cy="5143500"/>
          </a:xfrm>
          <a:solidFill>
            <a:srgbClr val="2CB7C5"/>
          </a:solidFill>
        </p:grpSpPr>
        <p:sp>
          <p:nvSpPr>
            <p:cNvPr id="4" name="AutoShape 4"/>
            <p:cNvSpPr/>
            <p:nvPr/>
          </p:nvSpPr>
          <p:spPr>
            <a:xfrm>
              <a:off x="4298950" y="53439"/>
              <a:ext cx="4851962" cy="514350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pl-PL" sz="1350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E0DBC8AC-31A0-4E25-B2F6-1B9E463B1C80}"/>
                </a:ext>
              </a:extLst>
            </p:cNvPr>
            <p:cNvSpPr txBox="1"/>
            <p:nvPr/>
          </p:nvSpPr>
          <p:spPr>
            <a:xfrm>
              <a:off x="4782448" y="600243"/>
              <a:ext cx="3659160" cy="110201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l-PL" b="1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Wolontariat indywidualny</a:t>
              </a:r>
              <a:endParaRPr lang="en-US" b="1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EEC12BD5-DC17-4158-82D5-F5414DBC386D}"/>
                </a:ext>
              </a:extLst>
            </p:cNvPr>
            <p:cNvSpPr txBox="1"/>
            <p:nvPr/>
          </p:nvSpPr>
          <p:spPr>
            <a:xfrm>
              <a:off x="4828888" y="2420009"/>
              <a:ext cx="3704031" cy="734676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indent="-285765">
                <a:buFont typeface="Arial" panose="020B0604020202020204" pitchFamily="34" charset="0"/>
                <a:buChar char="•"/>
              </a:pPr>
              <a:r>
                <a:rPr lang="pl-PL" sz="1200" b="1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Długoterminowy</a:t>
              </a:r>
            </a:p>
            <a:p>
              <a:pPr indent="-285765">
                <a:buFont typeface="Arial" panose="020B0604020202020204" pitchFamily="34" charset="0"/>
                <a:buChar char="•"/>
              </a:pPr>
              <a:r>
                <a:rPr lang="pl-PL" sz="1200" b="1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Zagraniczny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72779AB-68A2-4F0C-8220-5A171C1DCA2F}"/>
              </a:ext>
            </a:extLst>
          </p:cNvPr>
          <p:cNvSpPr txBox="1"/>
          <p:nvPr/>
        </p:nvSpPr>
        <p:spPr>
          <a:xfrm>
            <a:off x="527390" y="160912"/>
            <a:ext cx="699693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Projekty międzynarodowego wolontariatu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9FB006F-6279-465A-9259-989D71331302}"/>
              </a:ext>
            </a:extLst>
          </p:cNvPr>
          <p:cNvSpPr txBox="1"/>
          <p:nvPr/>
        </p:nvSpPr>
        <p:spPr>
          <a:xfrm>
            <a:off x="467544" y="699542"/>
            <a:ext cx="7272808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00" spc="-46" dirty="0">
                <a:latin typeface="Roboto Light" panose="02000000000000000000" pitchFamily="2" charset="0"/>
                <a:ea typeface="Roboto Light" panose="02000000000000000000" pitchFamily="2" charset="0"/>
              </a:rPr>
              <a:t>Organizacje przyjmują międzynarodowych wolontariuszy, 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00" spc="-46" dirty="0">
                <a:latin typeface="Roboto Light" panose="02000000000000000000" pitchFamily="2" charset="0"/>
                <a:ea typeface="Roboto Light" panose="02000000000000000000" pitchFamily="2" charset="0"/>
              </a:rPr>
              <a:t>Uczestnicy między 18 a 30 rokiem życia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500" spc="-46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00" b="1" spc="-46" dirty="0">
                <a:latin typeface="Roboto Light" panose="02000000000000000000" pitchFamily="2" charset="0"/>
                <a:ea typeface="Roboto Light" panose="02000000000000000000" pitchFamily="2" charset="0"/>
              </a:rPr>
              <a:t>Projekty indywidualne </a:t>
            </a:r>
            <a:r>
              <a:rPr lang="pl-PL" sz="1500" spc="-46" dirty="0">
                <a:latin typeface="Roboto Light" panose="02000000000000000000" pitchFamily="2" charset="0"/>
                <a:ea typeface="Roboto Light" panose="02000000000000000000" pitchFamily="2" charset="0"/>
              </a:rPr>
              <a:t>– mobilności od 2 tygodni do 12 miesięcy (z wyłączeniem czasu podróży), każdy wolontariusz posiada indywidualny program działań. Wolontariusze wspierają organizacje w ich regularnych i bieżących działaniach.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500" spc="-46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00" b="1" spc="-46" dirty="0">
                <a:latin typeface="Roboto Light" panose="02000000000000000000" pitchFamily="2" charset="0"/>
                <a:ea typeface="Roboto Light" panose="02000000000000000000" pitchFamily="2" charset="0"/>
              </a:rPr>
              <a:t>Projekty grupowe </a:t>
            </a:r>
            <a:r>
              <a:rPr lang="pl-PL" sz="1500" spc="-46" dirty="0">
                <a:latin typeface="Roboto Light" panose="02000000000000000000" pitchFamily="2" charset="0"/>
                <a:ea typeface="Roboto Light" panose="02000000000000000000" pitchFamily="2" charset="0"/>
              </a:rPr>
              <a:t>– mobilności od 2 tygodni do 2 miesięcy (z wyłączeniem czasu podróży),  5 – 40 uczestników, wszyscy przyjeżdżają i wyjeżdżają w tych samych dniach i realizują ten sam program działań. Krótkoterminowe działania,  np. organizacja festiwalu 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0C50FD8A-6E62-B2C6-921F-92C5F6122C74}"/>
              </a:ext>
            </a:extLst>
          </p:cNvPr>
          <p:cNvSpPr/>
          <p:nvPr/>
        </p:nvSpPr>
        <p:spPr>
          <a:xfrm rot="18626064">
            <a:off x="6570590" y="-181171"/>
            <a:ext cx="5633314" cy="3689821"/>
          </a:xfrm>
          <a:custGeom>
            <a:avLst/>
            <a:gdLst/>
            <a:ahLst/>
            <a:cxnLst/>
            <a:rect l="l" t="t" r="r" b="b"/>
            <a:pathLst>
              <a:path w="11266628" h="7379642">
                <a:moveTo>
                  <a:pt x="0" y="0"/>
                </a:moveTo>
                <a:lnTo>
                  <a:pt x="11266628" y="0"/>
                </a:lnTo>
                <a:lnTo>
                  <a:pt x="11266628" y="7379641"/>
                </a:lnTo>
                <a:lnTo>
                  <a:pt x="0" y="7379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7281484B-09CB-0C93-9BBA-43B383E64867}"/>
              </a:ext>
            </a:extLst>
          </p:cNvPr>
          <p:cNvSpPr/>
          <p:nvPr/>
        </p:nvSpPr>
        <p:spPr>
          <a:xfrm rot="-3408995">
            <a:off x="7373987" y="-531656"/>
            <a:ext cx="2568324" cy="2234442"/>
          </a:xfrm>
          <a:custGeom>
            <a:avLst/>
            <a:gdLst/>
            <a:ahLst/>
            <a:cxnLst/>
            <a:rect l="l" t="t" r="r" b="b"/>
            <a:pathLst>
              <a:path w="5136647" h="4468883">
                <a:moveTo>
                  <a:pt x="0" y="0"/>
                </a:moveTo>
                <a:lnTo>
                  <a:pt x="5136647" y="0"/>
                </a:lnTo>
                <a:lnTo>
                  <a:pt x="5136647" y="4468883"/>
                </a:lnTo>
                <a:lnTo>
                  <a:pt x="0" y="4468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187AEEC-342F-9533-A8BA-F0F0E8F5FDB8}"/>
              </a:ext>
            </a:extLst>
          </p:cNvPr>
          <p:cNvSpPr/>
          <p:nvPr/>
        </p:nvSpPr>
        <p:spPr>
          <a:xfrm rot="2757258">
            <a:off x="3019167" y="3191670"/>
            <a:ext cx="4086654" cy="4625011"/>
          </a:xfrm>
          <a:custGeom>
            <a:avLst/>
            <a:gdLst/>
            <a:ahLst/>
            <a:cxnLst/>
            <a:rect l="l" t="t" r="r" b="b"/>
            <a:pathLst>
              <a:path w="6609356" h="7072268">
                <a:moveTo>
                  <a:pt x="0" y="0"/>
                </a:moveTo>
                <a:lnTo>
                  <a:pt x="6609356" y="0"/>
                </a:lnTo>
                <a:lnTo>
                  <a:pt x="6609356" y="7072268"/>
                </a:lnTo>
                <a:lnTo>
                  <a:pt x="0" y="70722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19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55576" y="771550"/>
            <a:ext cx="5760640" cy="3518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Lokalne projekty opracowywane i realizowane przez </a:t>
            </a:r>
            <a:r>
              <a:rPr lang="pl-PL" altLang="pl-PL" sz="1400" b="1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grupę inicjatywną</a:t>
            </a: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 –  min. 5 osób w wieku 18 – 30 lat,</a:t>
            </a:r>
            <a:endParaRPr lang="en-US" sz="1400"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Organizacja wspierająca może pełnić rolę jedynie </a:t>
            </a:r>
            <a:r>
              <a:rPr lang="pl-PL" altLang="pl-PL" sz="1400" b="1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wspierającą </a:t>
            </a:r>
            <a:r>
              <a:rPr lang="pl-PL" altLang="pl-PL" sz="1400" b="1" err="1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i</a:t>
            </a:r>
            <a:r>
              <a:rPr lang="pl-PL" altLang="pl-PL" sz="1400" b="1" err="1">
                <a:latin typeface="Roboto Light" panose="02000000000000000000" pitchFamily="2" charset="0"/>
                <a:ea typeface="Roboto Light" panose="02000000000000000000" pitchFamily="2" charset="0"/>
                <a:cs typeface="Arial"/>
                <a:sym typeface="Symbol" panose="05050102010706020507" pitchFamily="18" charset="2"/>
              </a:rPr>
              <a:t></a:t>
            </a:r>
            <a:r>
              <a:rPr lang="pl-PL" altLang="pl-PL" sz="1400" b="1" err="1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administracyjną</a:t>
            </a: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,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Realizowane są działania pomysłu młodzieży, będące odpowiedzią na lokalne potrzeby społeczne,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Czas trwania projektu – od 2 do 12 miesięcy,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EKS w pełni finansuje koszty zarządzania projektem i wsparcia uczestników,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Budżet 630 euro/miesiąc + wsparcie </a:t>
            </a:r>
            <a:r>
              <a:rPr lang="pl-PL" altLang="pl-PL" sz="1400" err="1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coacha</a:t>
            </a: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 137 EUR/dzień (max. 12 dni) + koszty nadzwyczajne.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1600" y="195486"/>
            <a:ext cx="554461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l-PL"/>
            </a:defPPr>
            <a:lvl1pPr>
              <a:defRPr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defRPr>
            </a:lvl1pPr>
          </a:lstStyle>
          <a:p>
            <a:r>
              <a:rPr lang="pl-PL"/>
              <a:t>Projekty Solidarnościowe  EKS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D5A19545-C794-F9D7-A1E5-6733AD8A1AC7}"/>
              </a:ext>
            </a:extLst>
          </p:cNvPr>
          <p:cNvGrpSpPr/>
          <p:nvPr/>
        </p:nvGrpSpPr>
        <p:grpSpPr>
          <a:xfrm>
            <a:off x="5868144" y="195486"/>
            <a:ext cx="5285911" cy="5040645"/>
            <a:chOff x="-91440" y="-38100"/>
            <a:chExt cx="5556250" cy="529844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F99670F2-76CF-5ECF-6989-DBE70D45D12A}"/>
                </a:ext>
              </a:extLst>
            </p:cNvPr>
            <p:cNvSpPr/>
            <p:nvPr/>
          </p:nvSpPr>
          <p:spPr>
            <a:xfrm>
              <a:off x="0" y="0"/>
              <a:ext cx="5556250" cy="5298440"/>
            </a:xfrm>
            <a:custGeom>
              <a:avLst/>
              <a:gdLst/>
              <a:ahLst/>
              <a:cxnLst/>
              <a:rect l="l" t="t" r="r" b="b"/>
              <a:pathLst>
                <a:path w="5556250" h="5298440">
                  <a:moveTo>
                    <a:pt x="5316220" y="3281680"/>
                  </a:moveTo>
                  <a:cubicBezTo>
                    <a:pt x="5212080" y="3348990"/>
                    <a:pt x="5087620" y="3375660"/>
                    <a:pt x="4966970" y="3406140"/>
                  </a:cubicBezTo>
                  <a:cubicBezTo>
                    <a:pt x="4390390" y="3549650"/>
                    <a:pt x="4117340" y="4084320"/>
                    <a:pt x="4137660" y="4641850"/>
                  </a:cubicBezTo>
                  <a:cubicBezTo>
                    <a:pt x="4150360" y="4979670"/>
                    <a:pt x="3902710" y="5289550"/>
                    <a:pt x="3550920" y="5293360"/>
                  </a:cubicBezTo>
                  <a:cubicBezTo>
                    <a:pt x="3086100" y="5298440"/>
                    <a:pt x="2981960" y="4867910"/>
                    <a:pt x="2791460" y="4533900"/>
                  </a:cubicBezTo>
                  <a:cubicBezTo>
                    <a:pt x="2664460" y="4312920"/>
                    <a:pt x="2406650" y="3925570"/>
                    <a:pt x="2124710" y="3947160"/>
                  </a:cubicBezTo>
                  <a:cubicBezTo>
                    <a:pt x="1874520" y="3966210"/>
                    <a:pt x="1619250" y="3868420"/>
                    <a:pt x="1445260" y="3688080"/>
                  </a:cubicBezTo>
                  <a:cubicBezTo>
                    <a:pt x="1248410" y="3483610"/>
                    <a:pt x="1154430" y="3161030"/>
                    <a:pt x="1225550" y="2884170"/>
                  </a:cubicBezTo>
                  <a:cubicBezTo>
                    <a:pt x="1376680" y="2293620"/>
                    <a:pt x="1560830" y="1629410"/>
                    <a:pt x="1287780" y="1043940"/>
                  </a:cubicBezTo>
                  <a:cubicBezTo>
                    <a:pt x="1158240" y="765810"/>
                    <a:pt x="1226820" y="422910"/>
                    <a:pt x="1454150" y="217170"/>
                  </a:cubicBezTo>
                  <a:cubicBezTo>
                    <a:pt x="1624330" y="63500"/>
                    <a:pt x="1832610" y="0"/>
                    <a:pt x="2056130" y="60960"/>
                  </a:cubicBezTo>
                  <a:cubicBezTo>
                    <a:pt x="2353310" y="140970"/>
                    <a:pt x="2597150" y="372110"/>
                    <a:pt x="2833370" y="557530"/>
                  </a:cubicBezTo>
                  <a:cubicBezTo>
                    <a:pt x="3060700" y="735330"/>
                    <a:pt x="3280410" y="853440"/>
                    <a:pt x="3554730" y="939800"/>
                  </a:cubicBezTo>
                  <a:cubicBezTo>
                    <a:pt x="3975100" y="1071880"/>
                    <a:pt x="4701540" y="1240790"/>
                    <a:pt x="4702810" y="1802130"/>
                  </a:cubicBezTo>
                  <a:cubicBezTo>
                    <a:pt x="4704080" y="2252980"/>
                    <a:pt x="5096510" y="2312670"/>
                    <a:pt x="5359400" y="2606040"/>
                  </a:cubicBezTo>
                  <a:cubicBezTo>
                    <a:pt x="5556250" y="2786380"/>
                    <a:pt x="5547360" y="3133090"/>
                    <a:pt x="5316220" y="3281680"/>
                  </a:cubicBezTo>
                  <a:close/>
                  <a:moveTo>
                    <a:pt x="1308100" y="2061210"/>
                  </a:moveTo>
                  <a:cubicBezTo>
                    <a:pt x="1313180" y="1946910"/>
                    <a:pt x="1263650" y="1832610"/>
                    <a:pt x="1174750" y="1755140"/>
                  </a:cubicBezTo>
                  <a:cubicBezTo>
                    <a:pt x="1167130" y="1748790"/>
                    <a:pt x="1159510" y="1742440"/>
                    <a:pt x="1150620" y="1736090"/>
                  </a:cubicBezTo>
                  <a:cubicBezTo>
                    <a:pt x="1099820" y="1697990"/>
                    <a:pt x="1040130" y="1681480"/>
                    <a:pt x="1014730" y="1616710"/>
                  </a:cubicBezTo>
                  <a:cubicBezTo>
                    <a:pt x="991870" y="1557020"/>
                    <a:pt x="1002030" y="1489710"/>
                    <a:pt x="1000760" y="1428750"/>
                  </a:cubicBezTo>
                  <a:cubicBezTo>
                    <a:pt x="995680" y="1193800"/>
                    <a:pt x="802640" y="996950"/>
                    <a:pt x="567690" y="986790"/>
                  </a:cubicBezTo>
                  <a:cubicBezTo>
                    <a:pt x="242570" y="972820"/>
                    <a:pt x="0" y="1316990"/>
                    <a:pt x="124460" y="1619250"/>
                  </a:cubicBezTo>
                  <a:cubicBezTo>
                    <a:pt x="165100" y="1718310"/>
                    <a:pt x="245110" y="1805940"/>
                    <a:pt x="346710" y="1844040"/>
                  </a:cubicBezTo>
                  <a:cubicBezTo>
                    <a:pt x="406400" y="1865630"/>
                    <a:pt x="554990" y="1838960"/>
                    <a:pt x="582930" y="1915160"/>
                  </a:cubicBezTo>
                  <a:cubicBezTo>
                    <a:pt x="588010" y="1930400"/>
                    <a:pt x="584200" y="1946910"/>
                    <a:pt x="581660" y="1962150"/>
                  </a:cubicBezTo>
                  <a:cubicBezTo>
                    <a:pt x="570230" y="2011680"/>
                    <a:pt x="556260" y="2065020"/>
                    <a:pt x="556260" y="2115820"/>
                  </a:cubicBezTo>
                  <a:cubicBezTo>
                    <a:pt x="556260" y="2330450"/>
                    <a:pt x="728980" y="2433320"/>
                    <a:pt x="946150" y="2424430"/>
                  </a:cubicBezTo>
                  <a:cubicBezTo>
                    <a:pt x="1092200" y="2418080"/>
                    <a:pt x="1225550" y="2321560"/>
                    <a:pt x="1281430" y="2186940"/>
                  </a:cubicBezTo>
                  <a:cubicBezTo>
                    <a:pt x="1297940" y="2145030"/>
                    <a:pt x="1306830" y="2103120"/>
                    <a:pt x="1308100" y="2061210"/>
                  </a:cubicBezTo>
                  <a:close/>
                </a:path>
              </a:pathLst>
            </a:custGeom>
            <a:blipFill>
              <a:blip r:embed="rId2"/>
              <a:stretch>
                <a:fillRect l="-11954" r="-6024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F3C8D3A7-E1C7-E3E5-022A-D95E45967453}"/>
              </a:ext>
            </a:extLst>
          </p:cNvPr>
          <p:cNvSpPr/>
          <p:nvPr/>
        </p:nvSpPr>
        <p:spPr>
          <a:xfrm rot="7009331">
            <a:off x="-2816656" y="112482"/>
            <a:ext cx="5633314" cy="3689821"/>
          </a:xfrm>
          <a:custGeom>
            <a:avLst/>
            <a:gdLst/>
            <a:ahLst/>
            <a:cxnLst/>
            <a:rect l="l" t="t" r="r" b="b"/>
            <a:pathLst>
              <a:path w="11266628" h="7379642">
                <a:moveTo>
                  <a:pt x="0" y="0"/>
                </a:moveTo>
                <a:lnTo>
                  <a:pt x="11266628" y="0"/>
                </a:lnTo>
                <a:lnTo>
                  <a:pt x="11266628" y="7379641"/>
                </a:lnTo>
                <a:lnTo>
                  <a:pt x="0" y="7379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38386750-5E38-B810-E97E-10029C02E8C3}"/>
              </a:ext>
            </a:extLst>
          </p:cNvPr>
          <p:cNvSpPr/>
          <p:nvPr/>
        </p:nvSpPr>
        <p:spPr>
          <a:xfrm rot="7202852">
            <a:off x="-1654808" y="-690898"/>
            <a:ext cx="2568324" cy="2234442"/>
          </a:xfrm>
          <a:custGeom>
            <a:avLst/>
            <a:gdLst/>
            <a:ahLst/>
            <a:cxnLst/>
            <a:rect l="l" t="t" r="r" b="b"/>
            <a:pathLst>
              <a:path w="5136647" h="4468883">
                <a:moveTo>
                  <a:pt x="0" y="0"/>
                </a:moveTo>
                <a:lnTo>
                  <a:pt x="5136647" y="0"/>
                </a:lnTo>
                <a:lnTo>
                  <a:pt x="5136647" y="4468883"/>
                </a:lnTo>
                <a:lnTo>
                  <a:pt x="0" y="44688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DCC9083E-DA59-07D4-CF09-49BF66CC56AD}"/>
              </a:ext>
            </a:extLst>
          </p:cNvPr>
          <p:cNvSpPr/>
          <p:nvPr/>
        </p:nvSpPr>
        <p:spPr>
          <a:xfrm rot="2757258">
            <a:off x="3019167" y="3191670"/>
            <a:ext cx="4086654" cy="4625011"/>
          </a:xfrm>
          <a:custGeom>
            <a:avLst/>
            <a:gdLst/>
            <a:ahLst/>
            <a:cxnLst/>
            <a:rect l="l" t="t" r="r" b="b"/>
            <a:pathLst>
              <a:path w="6609356" h="7072268">
                <a:moveTo>
                  <a:pt x="0" y="0"/>
                </a:moveTo>
                <a:lnTo>
                  <a:pt x="6609356" y="0"/>
                </a:lnTo>
                <a:lnTo>
                  <a:pt x="6609356" y="7072268"/>
                </a:lnTo>
                <a:lnTo>
                  <a:pt x="0" y="7072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2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D63D0-1D7A-220D-3564-A178D0D6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Materiały biurowe, Narzędzia biurowe, pismo odręczne, materiały biurowe&#10;&#10;Opis wygenerowany automatycznie">
            <a:extLst>
              <a:ext uri="{FF2B5EF4-FFF2-40B4-BE49-F238E27FC236}">
                <a16:creationId xmlns:a16="http://schemas.microsoft.com/office/drawing/2014/main" id="{0A313F8C-0C4E-D7CE-71F6-7BF304473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/>
          <a:stretch/>
        </p:blipFill>
        <p:spPr>
          <a:xfrm>
            <a:off x="-12723" y="-18910"/>
            <a:ext cx="9144000" cy="4475462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BFC5ADD9-991A-AEF4-9165-982FEDBD18E5}"/>
              </a:ext>
            </a:extLst>
          </p:cNvPr>
          <p:cNvSpPr/>
          <p:nvPr/>
        </p:nvSpPr>
        <p:spPr>
          <a:xfrm>
            <a:off x="2195736" y="0"/>
            <a:ext cx="5112568" cy="4443958"/>
          </a:xfrm>
          <a:prstGeom prst="rect">
            <a:avLst/>
          </a:prstGeom>
          <a:solidFill>
            <a:srgbClr val="003A42">
              <a:alpha val="78039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627B951-7785-D466-0578-07BA31ADF4D3}"/>
              </a:ext>
            </a:extLst>
          </p:cNvPr>
          <p:cNvSpPr txBox="1"/>
          <p:nvPr/>
        </p:nvSpPr>
        <p:spPr>
          <a:xfrm>
            <a:off x="2339752" y="195486"/>
            <a:ext cx="47580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>
              <a:lnSpc>
                <a:spcPct val="150000"/>
              </a:lnSpc>
              <a:defRPr/>
            </a:pPr>
            <a:r>
              <a:rPr lang="pl-PL" sz="2400" b="1">
                <a:solidFill>
                  <a:schemeClr val="bg1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Nie przegap terminów składania  wniosków!</a:t>
            </a:r>
            <a:endParaRPr lang="pl-PL" sz="2000" b="1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457223">
              <a:lnSpc>
                <a:spcPct val="150000"/>
              </a:lnSpc>
              <a:defRPr/>
            </a:pPr>
            <a:endParaRPr lang="pl-PL" sz="1200" b="1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574DA33-8521-F96F-B74B-9418CF2D79D7}"/>
              </a:ext>
            </a:extLst>
          </p:cNvPr>
          <p:cNvSpPr txBox="1"/>
          <p:nvPr/>
        </p:nvSpPr>
        <p:spPr>
          <a:xfrm>
            <a:off x="2771800" y="1419622"/>
            <a:ext cx="458585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altLang="pl-PL" sz="1800" b="1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Wolontariat oraz Projekty Solidarności: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800" b="1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20 lutego 2025 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800" b="1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 października 2025 r.</a:t>
            </a:r>
          </a:p>
          <a:p>
            <a:pPr>
              <a:lnSpc>
                <a:spcPct val="150000"/>
              </a:lnSpc>
            </a:pPr>
            <a:r>
              <a:rPr lang="pl-PL" altLang="pl-PL" sz="1800" b="1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Znak Jakości – Nabór ciągły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B26C02A-192B-0896-3A97-3CBE9B13C8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879" t="40943" r="28788" b="36610"/>
          <a:stretch/>
        </p:blipFill>
        <p:spPr>
          <a:xfrm>
            <a:off x="5940152" y="3147814"/>
            <a:ext cx="1219200" cy="11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43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5F424EF-3D01-FDF5-33E0-FD2CD754AD65}"/>
              </a:ext>
            </a:extLst>
          </p:cNvPr>
          <p:cNvSpPr txBox="1"/>
          <p:nvPr/>
        </p:nvSpPr>
        <p:spPr>
          <a:xfrm>
            <a:off x="395536" y="2139702"/>
            <a:ext cx="3456384" cy="9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pl-PL" altLang="pl-PL" sz="32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Inne Programy</a:t>
            </a:r>
            <a:r>
              <a:rPr lang="pl-PL" altLang="pl-PL" sz="2000" b="1">
                <a:solidFill>
                  <a:srgbClr val="003A42"/>
                </a:solidFill>
                <a:latin typeface="Roboto" panose="02000000000000000000" pitchFamily="2" charset="0"/>
              </a:rPr>
              <a:t> </a:t>
            </a:r>
            <a:r>
              <a:rPr lang="pl-PL" altLang="pl-PL" sz="32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i inicjatywy</a:t>
            </a:r>
          </a:p>
        </p:txBody>
      </p:sp>
    </p:spTree>
    <p:extLst>
      <p:ext uri="{BB962C8B-B14F-4D97-AF65-F5344CB8AC3E}">
        <p14:creationId xmlns:p14="http://schemas.microsoft.com/office/powerpoint/2010/main" val="2535883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6DC3444-58F5-BE66-1BBC-B8A6C18F0128}"/>
              </a:ext>
            </a:extLst>
          </p:cNvPr>
          <p:cNvSpPr txBox="1"/>
          <p:nvPr/>
        </p:nvSpPr>
        <p:spPr>
          <a:xfrm>
            <a:off x="323528" y="2067694"/>
            <a:ext cx="8712968" cy="675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Zagraniczna mobilność edukacyjna uczniów i absolwentów oraz kadry kształcenia zawodowego (VET-2)</a:t>
            </a:r>
          </a:p>
        </p:txBody>
      </p:sp>
      <p:pic>
        <p:nvPicPr>
          <p:cNvPr id="4" name="Obraz 3" descr="Obraz zawierający zrzut ekranu, Wielobarwność, Prostokąt&#10;&#10;Opis wygenerowany automatycznie">
            <a:extLst>
              <a:ext uri="{FF2B5EF4-FFF2-40B4-BE49-F238E27FC236}">
                <a16:creationId xmlns:a16="http://schemas.microsoft.com/office/drawing/2014/main" id="{6B39F1A8-C3DD-3FE8-F732-E75A5ABE4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99942"/>
            <a:ext cx="5544616" cy="76466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FF0675E-48CE-9AC5-DE04-7D7605955767}"/>
              </a:ext>
            </a:extLst>
          </p:cNvPr>
          <p:cNvSpPr txBox="1"/>
          <p:nvPr/>
        </p:nvSpPr>
        <p:spPr>
          <a:xfrm>
            <a:off x="323528" y="2859782"/>
            <a:ext cx="8496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Celem projektu jest podniesienie kompetencji zawodowych lub kluczowych uczniów i absolwentów szkół branżowych oraz placówek kształcenia i szkolenia zawodowego, a także przedstawicieli kadry, poprzez udział w programach mobilności ponadnarodowej realizowanej na zasadach programu Erasmus+. </a:t>
            </a:r>
            <a:endParaRPr lang="pl-PL" sz="1400">
              <a:solidFill>
                <a:srgbClr val="000000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endParaRPr lang="pl-PL" sz="140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pl-PL" sz="140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Szacowany budżet projektu: </a:t>
            </a:r>
            <a:r>
              <a:rPr lang="pl-PL" sz="1400" b="1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223 000 000,00</a:t>
            </a:r>
            <a:endParaRPr lang="pl-PL" sz="1400" b="1">
              <a:solidFill>
                <a:srgbClr val="000000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pl-PL" sz="140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Okres realizacji: </a:t>
            </a:r>
            <a:r>
              <a:rPr lang="pl-PL" sz="1400" b="1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1.06.2025 do 30.11.2029 </a:t>
            </a:r>
            <a:endParaRPr lang="pl-PL" sz="1400" b="1">
              <a:effectLst/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588E19D-87D0-AB03-BD61-561E8CAC52C8}"/>
              </a:ext>
            </a:extLst>
          </p:cNvPr>
          <p:cNvSpPr txBox="1"/>
          <p:nvPr/>
        </p:nvSpPr>
        <p:spPr>
          <a:xfrm>
            <a:off x="287016" y="195486"/>
            <a:ext cx="8856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Zagraniczna mobilność edukacyjna uczniów i kadry edukacji szkolnej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6E7C875-9DAC-10D3-5D3F-789FA0DD283C}"/>
              </a:ext>
            </a:extLst>
          </p:cNvPr>
          <p:cNvSpPr txBox="1"/>
          <p:nvPr/>
        </p:nvSpPr>
        <p:spPr>
          <a:xfrm>
            <a:off x="323527" y="699542"/>
            <a:ext cx="84149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Celem projektu jest rozwój i podniesienie kompetencji kluczowych lub zawodowych pracowników dydaktycznych placówek oświaty i uczniów (uczestników z mniejszymi szansami) poprzez udział </a:t>
            </a:r>
          </a:p>
          <a:p>
            <a:r>
              <a:rPr lang="pl-PL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w programach mobilności ponadnarodowej realizowanej na zasadach programu Erasmus+.</a:t>
            </a:r>
          </a:p>
          <a:p>
            <a:endParaRPr lang="pl-PL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pl-PL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Szacowany budżet projektu: </a:t>
            </a:r>
            <a:r>
              <a:rPr lang="pl-PL" sz="1400" b="1" dirty="0">
                <a:latin typeface="Roboto Light" panose="02000000000000000000" pitchFamily="2" charset="0"/>
                <a:ea typeface="Roboto Light" panose="02000000000000000000" pitchFamily="2" charset="0"/>
              </a:rPr>
              <a:t>113 200 645,54 PLN</a:t>
            </a:r>
          </a:p>
          <a:p>
            <a:r>
              <a:rPr lang="pl-PL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Okres realizacji: </a:t>
            </a:r>
            <a:r>
              <a:rPr lang="pl-PL" sz="1400" b="1" dirty="0">
                <a:latin typeface="Roboto Light" panose="02000000000000000000" pitchFamily="2" charset="0"/>
                <a:ea typeface="Roboto Light" panose="02000000000000000000" pitchFamily="2" charset="0"/>
              </a:rPr>
              <a:t>1.06.2023 do 31.05.2027 </a:t>
            </a:r>
          </a:p>
        </p:txBody>
      </p:sp>
    </p:spTree>
    <p:extLst>
      <p:ext uri="{BB962C8B-B14F-4D97-AF65-F5344CB8AC3E}">
        <p14:creationId xmlns:p14="http://schemas.microsoft.com/office/powerpoint/2010/main" val="318659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6DC3444-58F5-BE66-1BBC-B8A6C18F0128}"/>
              </a:ext>
            </a:extLst>
          </p:cNvPr>
          <p:cNvSpPr txBox="1"/>
          <p:nvPr/>
        </p:nvSpPr>
        <p:spPr>
          <a:xfrm>
            <a:off x="539552" y="195486"/>
            <a:ext cx="8352928" cy="87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Rozwój współpracy i koordynacji w zakresie uczenia się przez całe życie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FF0675E-48CE-9AC5-DE04-7D7605955767}"/>
              </a:ext>
            </a:extLst>
          </p:cNvPr>
          <p:cNvSpPr txBox="1"/>
          <p:nvPr/>
        </p:nvSpPr>
        <p:spPr>
          <a:xfrm>
            <a:off x="539552" y="1196704"/>
            <a:ext cx="8424936" cy="3485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Celem projektu jest</a:t>
            </a:r>
            <a:r>
              <a:rPr lang="pl-PL" sz="1500" dirty="0">
                <a:latin typeface="Roboto Light" panose="02000000000000000000" pitchFamily="2" charset="0"/>
                <a:ea typeface="Roboto Light" panose="02000000000000000000" pitchFamily="2" charset="0"/>
              </a:rPr>
              <a:t> rozwój współpracy i koordynacji na szczeblu krajowym </a:t>
            </a:r>
            <a:br>
              <a:rPr lang="pl-PL" sz="15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1500" dirty="0">
                <a:latin typeface="Roboto Light" panose="02000000000000000000" pitchFamily="2" charset="0"/>
                <a:ea typeface="Roboto Light" panose="02000000000000000000" pitchFamily="2" charset="0"/>
              </a:rPr>
              <a:t>i regionalnym (w tym współpracy międzyregionalnej) w zakresie uczenia się przez całe życie, z uwzględnieniem kluczowych grup interesariuszy i interesariuszek oraz z wykorzystaniem istniejących mechanizmów.</a:t>
            </a:r>
          </a:p>
          <a:p>
            <a:endParaRPr lang="pl-PL" sz="15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Aft>
                <a:spcPts val="450"/>
              </a:spcAft>
            </a:pPr>
            <a:r>
              <a:rPr lang="pl-PL" sz="1400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Rezultaty projektu: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5 sieci współpracy i wymiany doświadczeń w zakresie uczenia się przez całe życie.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5 analiz, ekspertyz, sprawozdań dot. przedsięwzięć wpisujących się w ZSU 2030.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pl-PL" sz="1400" b="1" dirty="0">
              <a:solidFill>
                <a:srgbClr val="003A4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450"/>
              </a:spcAft>
            </a:pPr>
            <a:r>
              <a:rPr lang="pl-PL" sz="1500" dirty="0">
                <a:latin typeface="Roboto Light" panose="02000000000000000000" pitchFamily="2" charset="0"/>
                <a:ea typeface="Roboto Light" panose="02000000000000000000" pitchFamily="2" charset="0"/>
              </a:rPr>
              <a:t>Całkowity budżet projektu: </a:t>
            </a:r>
            <a:r>
              <a:rPr lang="pl-PL" sz="1500" b="1" dirty="0">
                <a:latin typeface="Roboto Light" panose="02000000000000000000" pitchFamily="2" charset="0"/>
                <a:ea typeface="Roboto Light" panose="02000000000000000000" pitchFamily="2" charset="0"/>
              </a:rPr>
              <a:t>23 993 838,00 PLN</a:t>
            </a:r>
            <a:br>
              <a:rPr lang="pl-PL" sz="1500" b="1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Okres realizacji: </a:t>
            </a:r>
            <a:r>
              <a:rPr lang="pl-PL" sz="1400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0</a:t>
            </a:r>
            <a:r>
              <a:rPr lang="pl-PL" sz="1400" b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1.10.2023 r. do 31.12.2028 r. </a:t>
            </a:r>
          </a:p>
          <a:p>
            <a:pPr>
              <a:lnSpc>
                <a:spcPct val="150000"/>
              </a:lnSpc>
            </a:pPr>
            <a:r>
              <a:rPr lang="pl-PL" sz="140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Projekt realizowany jest w partnerstwie z Ministerstwem Edukacji Narodowej.</a:t>
            </a:r>
          </a:p>
          <a:p>
            <a:pPr>
              <a:lnSpc>
                <a:spcPct val="150000"/>
              </a:lnSpc>
            </a:pPr>
            <a:endParaRPr lang="pl-PL" sz="1400" b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Obraz 1" descr="Obraz zawierający zrzut ekranu, Wielobarwność, Prostokąt&#10;&#10;Opis wygenerowany automatycznie">
            <a:extLst>
              <a:ext uri="{FF2B5EF4-FFF2-40B4-BE49-F238E27FC236}">
                <a16:creationId xmlns:a16="http://schemas.microsoft.com/office/drawing/2014/main" id="{AB15573E-8804-12CC-F6A1-7EB40AD5C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99942"/>
            <a:ext cx="5544616" cy="7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83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66BAD50-5D94-E0F9-07BA-FDD74274527E}"/>
              </a:ext>
            </a:extLst>
          </p:cNvPr>
          <p:cNvSpPr txBox="1"/>
          <p:nvPr/>
        </p:nvSpPr>
        <p:spPr>
          <a:xfrm>
            <a:off x="611560" y="195486"/>
            <a:ext cx="75608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Indywidualne Konta Rozwojowe (IKR) Junior</a:t>
            </a:r>
          </a:p>
          <a:p>
            <a:pPr algn="ctr">
              <a:defRPr/>
            </a:pPr>
            <a:endParaRPr lang="pl-PL" altLang="en-US" sz="1400" b="1">
              <a:solidFill>
                <a:srgbClr val="003A4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D125C74-92C0-2EC4-4684-B965091E8072}"/>
              </a:ext>
            </a:extLst>
          </p:cNvPr>
          <p:cNvSpPr txBox="1"/>
          <p:nvPr/>
        </p:nvSpPr>
        <p:spPr>
          <a:xfrm>
            <a:off x="611560" y="771550"/>
            <a:ext cx="8352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Celem projektu jest </a:t>
            </a:r>
            <a:r>
              <a:rPr lang="pl-PL" sz="16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wypracowanie modelu działania oraz przetestowanie skuteczności systemu Indywidualnych Kont Rozwojowych dla dzieci i młodzieży</a:t>
            </a:r>
            <a:r>
              <a:rPr lang="pl-PL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. W projekcie zostało pilotażowo przetestowane wsparcie w obszarze włączania dzieci i młodzieży z rodzin </a:t>
            </a:r>
          </a:p>
          <a:p>
            <a:r>
              <a:rPr lang="pl-PL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o niskich dochodach w proces uczenia się </a:t>
            </a:r>
            <a:r>
              <a:rPr lang="pl-PL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pozaformalnego</a:t>
            </a:r>
            <a:r>
              <a:rPr lang="pl-PL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br>
              <a:rPr lang="pl-PL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endParaRPr lang="pl-PL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pl-PL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Szacowany budżet projektu: </a:t>
            </a:r>
            <a:r>
              <a:rPr lang="pl-PL" sz="1600" b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109 999 505,00</a:t>
            </a:r>
            <a:r>
              <a:rPr lang="pl-PL" sz="1600" b="1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PLN</a:t>
            </a:r>
          </a:p>
          <a:p>
            <a:r>
              <a:rPr lang="pl-PL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Okres realizacji: </a:t>
            </a:r>
            <a:r>
              <a:rPr lang="pl-PL" sz="1600" b="1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1.07.2024-31.12.2028</a:t>
            </a:r>
            <a:endParaRPr lang="pl-PL" sz="1600" b="1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Obraz 1" descr="Obraz zawierający zrzut ekranu, Wielobarwność, Prostokąt&#10;&#10;Opis wygenerowany automatycznie">
            <a:extLst>
              <a:ext uri="{FF2B5EF4-FFF2-40B4-BE49-F238E27FC236}">
                <a16:creationId xmlns:a16="http://schemas.microsoft.com/office/drawing/2014/main" id="{8D6F7EA9-F9AD-364B-AA32-ED672FF09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99942"/>
            <a:ext cx="5544616" cy="764664"/>
          </a:xfrm>
          <a:prstGeom prst="rect">
            <a:avLst/>
          </a:prstGeom>
        </p:spPr>
      </p:pic>
      <p:pic>
        <p:nvPicPr>
          <p:cNvPr id="6" name="Obraz 2">
            <a:extLst>
              <a:ext uri="{FF2B5EF4-FFF2-40B4-BE49-F238E27FC236}">
                <a16:creationId xmlns:a16="http://schemas.microsoft.com/office/drawing/2014/main" id="{9BEAAC20-C70C-369E-6AA2-1634045DB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/>
          <a:stretch/>
        </p:blipFill>
        <p:spPr bwMode="auto">
          <a:xfrm>
            <a:off x="5868144" y="1923678"/>
            <a:ext cx="3390913" cy="16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9956403-3F1E-71DE-0666-027C42FDA5DA}"/>
              </a:ext>
            </a:extLst>
          </p:cNvPr>
          <p:cNvSpPr txBox="1"/>
          <p:nvPr/>
        </p:nvSpPr>
        <p:spPr>
          <a:xfrm>
            <a:off x="611560" y="2781967"/>
            <a:ext cx="5616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W ciągu trzech lat szkolnych </a:t>
            </a:r>
            <a:r>
              <a:rPr lang="pl-PL" altLang="en-US" sz="16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minimum 6 tys. dzieci </a:t>
            </a:r>
            <a:r>
              <a:rPr lang="pl-PL" alt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i </a:t>
            </a:r>
            <a:r>
              <a:rPr lang="pl-PL" altLang="en-US" sz="16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młodzieży z rodzin o niskich dochodach </a:t>
            </a:r>
            <a:r>
              <a:rPr lang="pl-PL" alt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z całej Polski otrzyma dostęp do IKR Junior, oferujących wsparcie finansowe </a:t>
            </a:r>
            <a:r>
              <a:rPr lang="pl-PL" altLang="en-US" sz="16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umożliwiające rozwijanie talentów </a:t>
            </a:r>
            <a:br>
              <a:rPr lang="pl-PL" altLang="en-US" sz="16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en-US" sz="16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 zainteresowań podczas pozaszkolnych zajęć dodatkowych</a:t>
            </a:r>
            <a:r>
              <a:rPr lang="pl-PL" alt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2127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15A35ED-75AF-4569-77D8-D10050996E47}"/>
              </a:ext>
            </a:extLst>
          </p:cNvPr>
          <p:cNvSpPr txBox="1"/>
          <p:nvPr/>
        </p:nvSpPr>
        <p:spPr>
          <a:xfrm>
            <a:off x="323528" y="195486"/>
            <a:ext cx="82809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Wsparcie rówieśnicze w zakresie zdrowia psychicznego młodzieży (Peer </a:t>
            </a:r>
            <a:r>
              <a:rPr lang="pl-PL" sz="2400" b="1" dirty="0" err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Support</a:t>
            </a:r>
            <a:r>
              <a:rPr lang="pl-PL" sz="2400" b="1" dirty="0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)</a:t>
            </a:r>
          </a:p>
          <a:p>
            <a:endParaRPr lang="pl-PL" dirty="0">
              <a:solidFill>
                <a:srgbClr val="003A42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668F6EC-AAB9-6C56-4629-4B169C51546B}"/>
              </a:ext>
            </a:extLst>
          </p:cNvPr>
          <p:cNvSpPr txBox="1"/>
          <p:nvPr/>
        </p:nvSpPr>
        <p:spPr>
          <a:xfrm>
            <a:off x="323528" y="1073837"/>
            <a:ext cx="8496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Głównym celem projektu będzie </a:t>
            </a:r>
            <a:r>
              <a:rPr lang="pl-PL" sz="1400" b="1" dirty="0">
                <a:solidFill>
                  <a:srgbClr val="003A42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opracowanie i przetestowanie w szkołach ponadpodstawowych metody wsparcia dla uczniów/uczennic w kryzysach psychicznych</a:t>
            </a:r>
            <a:r>
              <a:rPr lang="pl-PL" sz="14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opartej o wsparcie rówieśnicze, tzw. metodę </a:t>
            </a:r>
            <a:r>
              <a:rPr lang="pl-PL" sz="1400" dirty="0" err="1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peer</a:t>
            </a:r>
            <a:r>
              <a:rPr lang="pl-PL" sz="14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support</a:t>
            </a:r>
            <a:r>
              <a:rPr lang="pl-PL" sz="14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pl-PL" sz="14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pl-PL" sz="14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Szacowany </a:t>
            </a:r>
            <a:r>
              <a:rPr lang="pl-PL" sz="1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budżet</a:t>
            </a:r>
            <a:r>
              <a:rPr lang="pl-PL" sz="14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projektu: </a:t>
            </a:r>
            <a:r>
              <a:rPr lang="pl-PL" sz="1400" b="1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41 070 480,00 PLN</a:t>
            </a:r>
          </a:p>
          <a:p>
            <a:r>
              <a:rPr lang="pl-PL" sz="14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Okres realizacji: </a:t>
            </a:r>
            <a:r>
              <a:rPr lang="pl-PL" sz="1400" b="1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1.07.2024–30.11.2028</a:t>
            </a:r>
            <a:endParaRPr lang="pl-PL" sz="1400" b="1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Obraz 1" descr="Obraz zawierający zrzut ekranu, Wielobarwność, Prostokąt&#10;&#10;Opis wygenerowany automatycznie">
            <a:extLst>
              <a:ext uri="{FF2B5EF4-FFF2-40B4-BE49-F238E27FC236}">
                <a16:creationId xmlns:a16="http://schemas.microsoft.com/office/drawing/2014/main" id="{D29F28B8-E7FB-95D2-A97E-6642E14D8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99942"/>
            <a:ext cx="5544616" cy="76466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354927D-EA0F-782E-4FF8-B9C914A0F9F2}"/>
              </a:ext>
            </a:extLst>
          </p:cNvPr>
          <p:cNvSpPr txBox="1"/>
          <p:nvPr/>
        </p:nvSpPr>
        <p:spPr>
          <a:xfrm>
            <a:off x="323528" y="2458832"/>
            <a:ext cx="82809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pl-PL" altLang="en-US" sz="1400" b="1" dirty="0">
                <a:latin typeface="Roboto Light" panose="02000000000000000000" pitchFamily="2" charset="0"/>
                <a:ea typeface="Roboto Light" panose="02000000000000000000" pitchFamily="2" charset="0"/>
              </a:rPr>
              <a:t>W ramach projektu zostaną opracowane dwa kluczowe produkty: </a:t>
            </a:r>
          </a:p>
          <a:p>
            <a:pPr algn="just">
              <a:buFont typeface="Arial" panose="020B0604020202020204" pitchFamily="34" charset="0"/>
              <a:buNone/>
            </a:pPr>
            <a:endParaRPr lang="pl-PL" altLang="en-US" sz="14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altLang="en-US" sz="14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Podręcznik Metody dla szkół </a:t>
            </a:r>
            <a:r>
              <a:rPr lang="pl-PL" alt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- Podręcznik będzie stanowił praktyczne narzędzie dla psychologów, pedagogów, nauczycieli oraz dyrektorów szkół, umożliwiając wdrożenie Metody wsparcia rówieśniczego w placówkach oświatowych.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altLang="en-US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altLang="en-US" sz="14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Raport z rekomendacjami</a:t>
            </a:r>
            <a:r>
              <a:rPr lang="pl-PL" alt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dotyczący wdrożenia Metody wsparcia rówieśniczego - Raport zawierający rekomendacje, pozwoli na opracowanie projektów zmian legislacyjnych, umożliwiających włączenie tej metody do krajowej polityki publicznej.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altLang="en-US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just">
              <a:buFont typeface="Arial" panose="020B0604020202020204" pitchFamily="34" charset="0"/>
              <a:buNone/>
            </a:pPr>
            <a:endParaRPr lang="pl-PL" altLang="en-US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just">
              <a:buFont typeface="Arial" panose="020B0604020202020204" pitchFamily="34" charset="0"/>
              <a:buNone/>
            </a:pPr>
            <a:endParaRPr lang="pl-PL" altLang="en-US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83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pole tekstowe 1">
            <a:extLst>
              <a:ext uri="{FF2B5EF4-FFF2-40B4-BE49-F238E27FC236}">
                <a16:creationId xmlns:a16="http://schemas.microsoft.com/office/drawing/2014/main" id="{1F7DEABF-E9D8-EF90-4B8E-50B302AFA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1" y="1598335"/>
            <a:ext cx="4536504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Celem projektu jest </a:t>
            </a:r>
            <a:r>
              <a:rPr lang="pl-PL" altLang="pl-PL" sz="1400" b="1" dirty="0">
                <a:latin typeface="Roboto Light" panose="02000000000000000000" pitchFamily="2" charset="0"/>
                <a:ea typeface="Roboto Light" panose="02000000000000000000" pitchFamily="2" charset="0"/>
              </a:rPr>
              <a:t>promocja kształcenia zawodowego </a:t>
            </a:r>
            <a:br>
              <a:rPr lang="pl-PL" altLang="pl-PL" sz="1400" b="1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 sz="1400" b="1" dirty="0">
                <a:latin typeface="Roboto Light" panose="02000000000000000000" pitchFamily="2" charset="0"/>
                <a:ea typeface="Roboto Light" panose="02000000000000000000" pitchFamily="2" charset="0"/>
              </a:rPr>
              <a:t>i tworzenie przestrzeni dla efektywnej współpracy biznesu z kształceniem zawodowym</a:t>
            </a:r>
            <a:r>
              <a:rPr lang="pl-PL" altLang="pl-PL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r>
              <a:rPr lang="pl-PL" altLang="pl-PL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poprzez organizację krajowych konkursów umiejętności zawodowych </a:t>
            </a:r>
            <a:r>
              <a:rPr lang="pl-PL" altLang="pl-PL" sz="1400" dirty="0" err="1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SkillsPoland</a:t>
            </a:r>
            <a:r>
              <a:rPr lang="pl-PL" altLang="pl-PL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podczas których wyłaniani są zawodniczki i zawodnicy na konkursy </a:t>
            </a:r>
            <a:r>
              <a:rPr lang="pl-PL" altLang="pl-PL" sz="1400" dirty="0" err="1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EuroSkills</a:t>
            </a:r>
            <a:r>
              <a:rPr lang="pl-PL" altLang="pl-PL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 </a:t>
            </a:r>
            <a:r>
              <a:rPr lang="pl-PL" altLang="pl-PL" sz="1400" dirty="0" err="1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WorldSkills</a:t>
            </a:r>
            <a:r>
              <a:rPr lang="pl-PL" altLang="pl-PL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oraz udział polskich drużyn w obu wspomnianych konkursach.</a:t>
            </a:r>
            <a:endParaRPr lang="pl-PL" altLang="pl-PL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1797" name="pole tekstowe 2">
            <a:extLst>
              <a:ext uri="{FF2B5EF4-FFF2-40B4-BE49-F238E27FC236}">
                <a16:creationId xmlns:a16="http://schemas.microsoft.com/office/drawing/2014/main" id="{7A5E8541-9EAC-4A18-1211-A2A4D3542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1" y="3619859"/>
            <a:ext cx="402168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400" b="1" dirty="0">
                <a:latin typeface="Roboto Light" panose="02000000000000000000" pitchFamily="2" charset="0"/>
                <a:ea typeface="Roboto Light" panose="02000000000000000000" pitchFamily="2" charset="0"/>
              </a:rPr>
              <a:t>Szacowany budżet projektu: </a:t>
            </a:r>
            <a:r>
              <a:rPr lang="pl-PL" altLang="pl-PL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30 000 000,00</a:t>
            </a:r>
            <a:r>
              <a:rPr lang="en-US" altLang="pl-PL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​</a:t>
            </a:r>
          </a:p>
          <a:p>
            <a:r>
              <a:rPr lang="pl-PL" altLang="pl-PL" sz="1400" b="1" dirty="0">
                <a:latin typeface="Roboto Light" panose="02000000000000000000" pitchFamily="2" charset="0"/>
                <a:ea typeface="Roboto Light" panose="02000000000000000000" pitchFamily="2" charset="0"/>
              </a:rPr>
              <a:t>Szacowany wkład UE (PLN): </a:t>
            </a:r>
            <a:r>
              <a:rPr lang="pl-PL" altLang="pl-PL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24 756 000,00</a:t>
            </a:r>
          </a:p>
        </p:txBody>
      </p:sp>
      <p:sp>
        <p:nvSpPr>
          <p:cNvPr id="161798" name="pole tekstowe 6">
            <a:extLst>
              <a:ext uri="{FF2B5EF4-FFF2-40B4-BE49-F238E27FC236}">
                <a16:creationId xmlns:a16="http://schemas.microsoft.com/office/drawing/2014/main" id="{597CA3B7-073A-3753-398B-5DBBD0647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486"/>
            <a:ext cx="9144000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Promocja kształcenia zawodowego poprzez krajowe </a:t>
            </a:r>
            <a:br>
              <a:rPr lang="pl-PL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</a:br>
            <a:r>
              <a:rPr lang="pl-PL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i międzynarodowe konkursy umiejętności (</a:t>
            </a:r>
            <a:r>
              <a:rPr lang="pl-PL" altLang="pl-PL" sz="2400" b="1" err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EuroSkills</a:t>
            </a:r>
            <a:r>
              <a:rPr lang="pl-PL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 </a:t>
            </a:r>
          </a:p>
          <a:p>
            <a:pPr algn="ctr"/>
            <a:r>
              <a:rPr lang="pl-PL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i </a:t>
            </a:r>
            <a:r>
              <a:rPr lang="pl-PL" altLang="pl-PL" sz="2400" b="1" err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WorldSkills</a:t>
            </a:r>
            <a:r>
              <a:rPr lang="pl-PL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) 2023-2027</a:t>
            </a:r>
          </a:p>
        </p:txBody>
      </p:sp>
      <p:pic>
        <p:nvPicPr>
          <p:cNvPr id="161799" name="Obraz 8" descr="Obraz zawierający wzór, Symetria, linia, kwadrat&#10;&#10;Opis wygenerowany automatycznie">
            <a:extLst>
              <a:ext uri="{FF2B5EF4-FFF2-40B4-BE49-F238E27FC236}">
                <a16:creationId xmlns:a16="http://schemas.microsoft.com/office/drawing/2014/main" id="{4FBE7443-019C-A0BD-E5AA-D80AD8EBF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28" y="2633445"/>
            <a:ext cx="3127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0" name="Obraz 10">
            <a:extLst>
              <a:ext uri="{FF2B5EF4-FFF2-40B4-BE49-F238E27FC236}">
                <a16:creationId xmlns:a16="http://schemas.microsoft.com/office/drawing/2014/main" id="{1948E3B5-D6F4-1FE5-DBC2-E08C73EC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46" y="1666447"/>
            <a:ext cx="2413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1" name="Obraz 12" descr="Obraz zawierający wzór, linia, Symetria, design&#10;&#10;Opis wygenerowany automatycznie">
            <a:extLst>
              <a:ext uri="{FF2B5EF4-FFF2-40B4-BE49-F238E27FC236}">
                <a16:creationId xmlns:a16="http://schemas.microsoft.com/office/drawing/2014/main" id="{26537CC2-C7C8-C3D2-BB3C-453053E9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3110503"/>
            <a:ext cx="304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2" name="pole tekstowe 14">
            <a:extLst>
              <a:ext uri="{FF2B5EF4-FFF2-40B4-BE49-F238E27FC236}">
                <a16:creationId xmlns:a16="http://schemas.microsoft.com/office/drawing/2014/main" id="{70B2326A-73BF-8141-4C91-592195895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608" y="1598335"/>
            <a:ext cx="3528392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200" b="1">
                <a:latin typeface="Roboto Light" panose="02000000000000000000" pitchFamily="2" charset="0"/>
                <a:ea typeface="Roboto Light" panose="02000000000000000000" pitchFamily="2" charset="0"/>
              </a:rPr>
              <a:t>Zadanie 1: </a:t>
            </a: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Przygotowanie i przeprowadzenie corocznych, trójetapowych eliminacji</a:t>
            </a:r>
            <a:r>
              <a:rPr lang="pl-PL" altLang="pl-PL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zmierzających do wyłonienia drużyny reprezentującej Polskę na zawodach </a:t>
            </a:r>
            <a:r>
              <a:rPr lang="pl-PL" altLang="pl-PL" sz="1200" err="1">
                <a:latin typeface="Roboto Light" panose="02000000000000000000" pitchFamily="2" charset="0"/>
                <a:ea typeface="Roboto Light" panose="02000000000000000000" pitchFamily="2" charset="0"/>
              </a:rPr>
              <a:t>EuroSkills</a:t>
            </a: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b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i </a:t>
            </a:r>
            <a:r>
              <a:rPr lang="pl-PL" altLang="pl-PL" sz="1200" err="1">
                <a:latin typeface="Roboto Light" panose="02000000000000000000" pitchFamily="2" charset="0"/>
                <a:ea typeface="Roboto Light" panose="02000000000000000000" pitchFamily="2" charset="0"/>
              </a:rPr>
              <a:t>WorldSkills</a:t>
            </a: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161803" name="pole tekstowe 16">
            <a:extLst>
              <a:ext uri="{FF2B5EF4-FFF2-40B4-BE49-F238E27FC236}">
                <a16:creationId xmlns:a16="http://schemas.microsoft.com/office/drawing/2014/main" id="{5EF9624D-EE0A-1436-EE30-E9260F28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608" y="2678455"/>
            <a:ext cx="331236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200" b="1">
                <a:latin typeface="Roboto Light" panose="02000000000000000000" pitchFamily="2" charset="0"/>
                <a:ea typeface="Roboto Light" panose="02000000000000000000" pitchFamily="2" charset="0"/>
              </a:rPr>
              <a:t>Zadanie 2: </a:t>
            </a: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Realizacja szkoleń kadry polskiej</a:t>
            </a:r>
          </a:p>
        </p:txBody>
      </p:sp>
      <p:sp>
        <p:nvSpPr>
          <p:cNvPr id="161804" name="pole tekstowe 18">
            <a:extLst>
              <a:ext uri="{FF2B5EF4-FFF2-40B4-BE49-F238E27FC236}">
                <a16:creationId xmlns:a16="http://schemas.microsoft.com/office/drawing/2014/main" id="{70AA52D2-E289-7F9F-7A32-7A7C89E6D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608" y="3038495"/>
            <a:ext cx="3528392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200" b="1">
                <a:latin typeface="Roboto Light" panose="02000000000000000000" pitchFamily="2" charset="0"/>
                <a:ea typeface="Roboto Light" panose="02000000000000000000" pitchFamily="2" charset="0"/>
              </a:rPr>
              <a:t>Zadanie 3: </a:t>
            </a: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Udział reprezentantów i reprezentantek </a:t>
            </a:r>
            <a:b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oraz ekspertów i ekspertek z Polski w konkursach </a:t>
            </a:r>
            <a:b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 sz="1200" err="1">
                <a:latin typeface="Roboto Light" panose="02000000000000000000" pitchFamily="2" charset="0"/>
                <a:ea typeface="Roboto Light" panose="02000000000000000000" pitchFamily="2" charset="0"/>
              </a:rPr>
              <a:t>EuroSkills</a:t>
            </a: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 i </a:t>
            </a:r>
            <a:r>
              <a:rPr lang="pl-PL" altLang="pl-PL" sz="1200" err="1">
                <a:latin typeface="Roboto Light" panose="02000000000000000000" pitchFamily="2" charset="0"/>
                <a:ea typeface="Roboto Light" panose="02000000000000000000" pitchFamily="2" charset="0"/>
              </a:rPr>
              <a:t>WorldSkills</a:t>
            </a:r>
            <a:endParaRPr lang="pl-PL" altLang="pl-PL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61805" name="Obraz 24" descr="Obraz zawierający wzór, Symetria, kwadrat, design&#10;&#10;Opis wygenerowany automatycznie">
            <a:extLst>
              <a:ext uri="{FF2B5EF4-FFF2-40B4-BE49-F238E27FC236}">
                <a16:creationId xmlns:a16="http://schemas.microsoft.com/office/drawing/2014/main" id="{F5251CF3-8AB6-E443-A4C1-9415F637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3758575"/>
            <a:ext cx="2682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6" name="pole tekstowe 26">
            <a:extLst>
              <a:ext uri="{FF2B5EF4-FFF2-40B4-BE49-F238E27FC236}">
                <a16:creationId xmlns:a16="http://schemas.microsoft.com/office/drawing/2014/main" id="{521CD119-E03B-394E-C095-20572FF9D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608" y="3758575"/>
            <a:ext cx="345638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200" b="1">
                <a:latin typeface="Roboto Light" panose="02000000000000000000" pitchFamily="2" charset="0"/>
                <a:ea typeface="Roboto Light" panose="02000000000000000000" pitchFamily="2" charset="0"/>
              </a:rPr>
              <a:t>Zadanie 4: </a:t>
            </a: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Opracowanie raportów wraz z rekomendacjami</a:t>
            </a:r>
          </a:p>
        </p:txBody>
      </p:sp>
      <p:pic>
        <p:nvPicPr>
          <p:cNvPr id="2" name="Obraz 1" descr="Obraz zawierający zrzut ekranu, Wielobarwność, Prostokąt&#10;&#10;Opis wygenerowany automatycznie">
            <a:extLst>
              <a:ext uri="{FF2B5EF4-FFF2-40B4-BE49-F238E27FC236}">
                <a16:creationId xmlns:a16="http://schemas.microsoft.com/office/drawing/2014/main" id="{93179892-EA90-2307-935A-CEEAEB2D56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99942"/>
            <a:ext cx="5544616" cy="7646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pole tekstowe 8"/>
          <p:cNvSpPr txBox="1">
            <a:spLocks noChangeArrowheads="1"/>
          </p:cNvSpPr>
          <p:nvPr/>
        </p:nvSpPr>
        <p:spPr bwMode="auto">
          <a:xfrm>
            <a:off x="496888" y="2425749"/>
            <a:ext cx="2960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en-US" sz="1400" b="1">
                <a:latin typeface="Roboto" panose="02000000000000000000" pitchFamily="2" charset="0"/>
              </a:rPr>
              <a:t>WSPÓŁFINANSOWANIE PROJEKTÓW EDUKACYJNYCH</a:t>
            </a:r>
          </a:p>
        </p:txBody>
      </p:sp>
      <p:sp>
        <p:nvSpPr>
          <p:cNvPr id="13323" name="pole tekstowe 13"/>
          <p:cNvSpPr txBox="1">
            <a:spLocks noChangeArrowheads="1"/>
          </p:cNvSpPr>
          <p:nvPr/>
        </p:nvSpPr>
        <p:spPr bwMode="auto">
          <a:xfrm>
            <a:off x="5143500" y="2408287"/>
            <a:ext cx="2143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en-US" sz="1400" b="1">
                <a:latin typeface="Roboto" panose="02000000000000000000" pitchFamily="2" charset="0"/>
              </a:rPr>
              <a:t>WSPARCIE MERYTORYCZNE</a:t>
            </a:r>
          </a:p>
        </p:txBody>
      </p:sp>
      <p:sp>
        <p:nvSpPr>
          <p:cNvPr id="13324" name="pole tekstowe 14"/>
          <p:cNvSpPr txBox="1">
            <a:spLocks noChangeArrowheads="1"/>
          </p:cNvSpPr>
          <p:nvPr/>
        </p:nvSpPr>
        <p:spPr bwMode="auto">
          <a:xfrm>
            <a:off x="714375" y="3579862"/>
            <a:ext cx="242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en-US" sz="1400" b="1">
                <a:latin typeface="Roboto" panose="02000000000000000000" pitchFamily="2" charset="0"/>
              </a:rPr>
              <a:t>SZKOLENIA</a:t>
            </a:r>
          </a:p>
        </p:txBody>
      </p:sp>
      <p:sp>
        <p:nvSpPr>
          <p:cNvPr id="13325" name="pole tekstowe 15"/>
          <p:cNvSpPr txBox="1">
            <a:spLocks noChangeArrowheads="1"/>
          </p:cNvSpPr>
          <p:nvPr/>
        </p:nvSpPr>
        <p:spPr bwMode="auto">
          <a:xfrm>
            <a:off x="4572000" y="3579862"/>
            <a:ext cx="257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en-US" sz="1400" b="1">
                <a:latin typeface="Roboto" panose="02000000000000000000" pitchFamily="2" charset="0"/>
              </a:rPr>
              <a:t>KONSULTACJE</a:t>
            </a:r>
          </a:p>
        </p:txBody>
      </p:sp>
      <p:sp>
        <p:nvSpPr>
          <p:cNvPr id="13326" name="Prostokąt 14"/>
          <p:cNvSpPr>
            <a:spLocks noChangeArrowheads="1"/>
          </p:cNvSpPr>
          <p:nvPr/>
        </p:nvSpPr>
        <p:spPr bwMode="auto">
          <a:xfrm>
            <a:off x="0" y="555526"/>
            <a:ext cx="914400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6000" b="1" dirty="0">
                <a:solidFill>
                  <a:srgbClr val="2CB7C5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32</a:t>
            </a:r>
            <a:r>
              <a:rPr lang="pl-PL" altLang="pl-PL" sz="3500" b="1" dirty="0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 LATA DOŚWIADCZENIA </a:t>
            </a:r>
          </a:p>
          <a:p>
            <a:pPr algn="ctr"/>
            <a:r>
              <a:rPr lang="pl-PL" altLang="pl-PL" sz="3500" b="1" dirty="0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(1993-2025)</a:t>
            </a:r>
          </a:p>
        </p:txBody>
      </p:sp>
      <p:sp>
        <p:nvSpPr>
          <p:cNvPr id="13327" name="Tytuł 1"/>
          <p:cNvSpPr txBox="1">
            <a:spLocks/>
          </p:cNvSpPr>
          <p:nvPr/>
        </p:nvSpPr>
        <p:spPr bwMode="auto">
          <a:xfrm>
            <a:off x="0" y="200025"/>
            <a:ext cx="9144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l-PL" altLang="pl-PL" sz="2400" b="1">
                <a:solidFill>
                  <a:srgbClr val="003A42"/>
                </a:solidFill>
                <a:latin typeface="Roboto" panose="02000000000000000000" pitchFamily="2" charset="0"/>
              </a:rPr>
              <a:t>Fundacja Rozwoju Systemu Edukacji </a:t>
            </a:r>
          </a:p>
        </p:txBody>
      </p:sp>
      <p:pic>
        <p:nvPicPr>
          <p:cNvPr id="11" name="Grafika 10" descr="Klasa kontur">
            <a:extLst>
              <a:ext uri="{FF2B5EF4-FFF2-40B4-BE49-F238E27FC236}">
                <a16:creationId xmlns:a16="http://schemas.microsoft.com/office/drawing/2014/main" id="{E7FB6630-45DC-4877-2067-0BC520094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3888" y="3214414"/>
            <a:ext cx="914400" cy="914400"/>
          </a:xfrm>
          <a:prstGeom prst="rect">
            <a:avLst/>
          </a:prstGeom>
        </p:spPr>
      </p:pic>
      <p:pic>
        <p:nvPicPr>
          <p:cNvPr id="13" name="Grafika 12" descr="Otwarta książka kontur">
            <a:extLst>
              <a:ext uri="{FF2B5EF4-FFF2-40B4-BE49-F238E27FC236}">
                <a16:creationId xmlns:a16="http://schemas.microsoft.com/office/drawing/2014/main" id="{122DA45C-147C-0691-BC1A-03915999D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0312" y="2206302"/>
            <a:ext cx="914400" cy="914400"/>
          </a:xfrm>
          <a:prstGeom prst="rect">
            <a:avLst/>
          </a:prstGeom>
        </p:spPr>
      </p:pic>
      <p:pic>
        <p:nvPicPr>
          <p:cNvPr id="15" name="Grafika 14" descr="Monety kontur">
            <a:extLst>
              <a:ext uri="{FF2B5EF4-FFF2-40B4-BE49-F238E27FC236}">
                <a16:creationId xmlns:a16="http://schemas.microsoft.com/office/drawing/2014/main" id="{960788D4-4DCA-0D4E-2AC1-E140D6A6F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3888" y="2206302"/>
            <a:ext cx="914400" cy="914400"/>
          </a:xfrm>
          <a:prstGeom prst="rect">
            <a:avLst/>
          </a:prstGeom>
        </p:spPr>
      </p:pic>
      <p:pic>
        <p:nvPicPr>
          <p:cNvPr id="19" name="Grafika 18" descr="Profesor kontur">
            <a:extLst>
              <a:ext uri="{FF2B5EF4-FFF2-40B4-BE49-F238E27FC236}">
                <a16:creationId xmlns:a16="http://schemas.microsoft.com/office/drawing/2014/main" id="{011889A6-91F8-9173-6CB3-A5D6C7AB0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80312" y="3214414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pole tekstowe 2">
            <a:extLst>
              <a:ext uri="{FF2B5EF4-FFF2-40B4-BE49-F238E27FC236}">
                <a16:creationId xmlns:a16="http://schemas.microsoft.com/office/drawing/2014/main" id="{2C72E5E1-6A7A-3044-CAE1-DAB81DE70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49225"/>
            <a:ext cx="756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Od SkillsPoland do EuroSkills</a:t>
            </a:r>
            <a:r>
              <a:rPr lang="pl-PL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 i</a:t>
            </a:r>
            <a:r>
              <a:rPr lang="sv-SE" altLang="pl-PL" sz="24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 WorldSkills</a:t>
            </a:r>
            <a:endParaRPr lang="pl-PL" altLang="pl-PL" sz="2400" b="1">
              <a:solidFill>
                <a:srgbClr val="003A42"/>
              </a:solidFill>
              <a:latin typeface="Poppins" panose="02000000000000000000" pitchFamily="2" charset="-18"/>
              <a:ea typeface="+mj-ea"/>
              <a:cs typeface="Poppins" panose="02000000000000000000" pitchFamily="2" charset="-18"/>
            </a:endParaRPr>
          </a:p>
        </p:txBody>
      </p:sp>
      <p:sp>
        <p:nvSpPr>
          <p:cNvPr id="162821" name="pole tekstowe 1">
            <a:extLst>
              <a:ext uri="{FF2B5EF4-FFF2-40B4-BE49-F238E27FC236}">
                <a16:creationId xmlns:a16="http://schemas.microsoft.com/office/drawing/2014/main" id="{439275E3-FFD4-3273-0DB6-786210B54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915566"/>
            <a:ext cx="62404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>
                <a:latin typeface="Roboto Light" panose="02000000000000000000" pitchFamily="2" charset="0"/>
                <a:ea typeface="Roboto Light" panose="02000000000000000000" pitchFamily="2" charset="0"/>
              </a:rPr>
              <a:t>W ramach konkursu SkillsPoland organizowane </a:t>
            </a:r>
            <a:br>
              <a:rPr lang="pl-PL" altLang="pl-PL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>
                <a:latin typeface="Roboto Light" panose="02000000000000000000" pitchFamily="2" charset="0"/>
                <a:ea typeface="Roboto Light" panose="02000000000000000000" pitchFamily="2" charset="0"/>
              </a:rPr>
              <a:t>są </a:t>
            </a:r>
            <a:r>
              <a:rPr lang="pl-PL" altLang="pl-PL" b="1">
                <a:solidFill>
                  <a:srgbClr val="AA9D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zawody regionalne </a:t>
            </a:r>
            <a:r>
              <a:rPr lang="pl-PL" altLang="pl-PL">
                <a:latin typeface="Roboto Light" panose="02000000000000000000" pitchFamily="2" charset="0"/>
                <a:ea typeface="Roboto Light" panose="02000000000000000000" pitchFamily="2" charset="0"/>
              </a:rPr>
              <a:t>oraz finał ogólnopolski.</a:t>
            </a:r>
          </a:p>
        </p:txBody>
      </p:sp>
      <p:pic>
        <p:nvPicPr>
          <p:cNvPr id="162822" name="Obraz 6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B57274CF-737A-04C9-CD61-E1F7CFA7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79" y="2134766"/>
            <a:ext cx="15525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3" name="Obraz 8" descr="Obraz zawierający Czcionka, tekst, Grafika, logo&#10;&#10;Opis wygenerowany automatycznie">
            <a:extLst>
              <a:ext uri="{FF2B5EF4-FFF2-40B4-BE49-F238E27FC236}">
                <a16:creationId xmlns:a16="http://schemas.microsoft.com/office/drawing/2014/main" id="{BAF400D6-6D87-DF47-663B-C98E98EF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29" y="2131591"/>
            <a:ext cx="15509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4" name="Obraz 10" descr="Obraz zawierający logo, Czcionka, Grafika, tekst&#10;&#10;Opis wygenerowany automatycznie">
            <a:extLst>
              <a:ext uri="{FF2B5EF4-FFF2-40B4-BE49-F238E27FC236}">
                <a16:creationId xmlns:a16="http://schemas.microsoft.com/office/drawing/2014/main" id="{9AF18A44-3936-FA55-0C6B-7720EE09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3" b="8218"/>
          <a:stretch>
            <a:fillRect/>
          </a:stretch>
        </p:blipFill>
        <p:spPr bwMode="auto">
          <a:xfrm>
            <a:off x="5027216" y="1737891"/>
            <a:ext cx="16224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5" name="Obraz 12" descr="Obraz zawierający Czcionka, Grafika, logo, projekt graficzny&#10;&#10;Opis wygenerowany automatycznie">
            <a:extLst>
              <a:ext uri="{FF2B5EF4-FFF2-40B4-BE49-F238E27FC236}">
                <a16:creationId xmlns:a16="http://schemas.microsoft.com/office/drawing/2014/main" id="{562D584C-B398-A7F4-DB0F-910A2EA0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954" y="1739479"/>
            <a:ext cx="13938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6" name="pole tekstowe 14">
            <a:extLst>
              <a:ext uri="{FF2B5EF4-FFF2-40B4-BE49-F238E27FC236}">
                <a16:creationId xmlns:a16="http://schemas.microsoft.com/office/drawing/2014/main" id="{43FDC5D3-1A49-C8B9-507D-19F26A7BF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066" y="3284116"/>
            <a:ext cx="6934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1500">
                <a:latin typeface="Roboto Light" panose="02000000000000000000" pitchFamily="2" charset="0"/>
                <a:ea typeface="Roboto Light" panose="02000000000000000000" pitchFamily="2" charset="0"/>
              </a:rPr>
              <a:t>Najlepsi z najlepszych trafiają do polskiej kadry przygotowującej się </a:t>
            </a:r>
            <a:br>
              <a:rPr lang="pl-PL" altLang="pl-PL" sz="150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 sz="1500">
                <a:latin typeface="Roboto Light" panose="02000000000000000000" pitchFamily="2" charset="0"/>
                <a:ea typeface="Roboto Light" panose="02000000000000000000" pitchFamily="2" charset="0"/>
              </a:rPr>
              <a:t>do konkursów </a:t>
            </a:r>
            <a:r>
              <a:rPr lang="pl-PL" altLang="pl-PL" sz="1500" b="1">
                <a:solidFill>
                  <a:srgbClr val="AA9D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EuroSkills / WorldSkills.</a:t>
            </a:r>
          </a:p>
        </p:txBody>
      </p:sp>
      <p:pic>
        <p:nvPicPr>
          <p:cNvPr id="162827" name="Obraz 16">
            <a:extLst>
              <a:ext uri="{FF2B5EF4-FFF2-40B4-BE49-F238E27FC236}">
                <a16:creationId xmlns:a16="http://schemas.microsoft.com/office/drawing/2014/main" id="{A5B4979A-9133-B4A2-9CD7-9C0914999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41" y="1772816"/>
            <a:ext cx="9667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8" name="Obraz 18">
            <a:extLst>
              <a:ext uri="{FF2B5EF4-FFF2-40B4-BE49-F238E27FC236}">
                <a16:creationId xmlns:a16="http://schemas.microsoft.com/office/drawing/2014/main" id="{78639714-59BA-7FC9-4153-43ECF0D76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16" y="1774404"/>
            <a:ext cx="9683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Obraz zawierający zrzut ekranu, Wielobarwność, Prostokąt&#10;&#10;Opis wygenerowany automatycznie">
            <a:extLst>
              <a:ext uri="{FF2B5EF4-FFF2-40B4-BE49-F238E27FC236}">
                <a16:creationId xmlns:a16="http://schemas.microsoft.com/office/drawing/2014/main" id="{27138651-A7A2-E89F-974D-F5D8F56A13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99942"/>
            <a:ext cx="5544616" cy="764664"/>
          </a:xfrm>
          <a:prstGeom prst="rect">
            <a:avLst/>
          </a:prstGeom>
        </p:spPr>
      </p:pic>
      <p:pic>
        <p:nvPicPr>
          <p:cNvPr id="3" name="Obraz 13" descr="Obraz zawierający Grafika, Czcionka, projekt graficzny, logo&#10;&#10;Opis wygenerowany automatycznie">
            <a:extLst>
              <a:ext uri="{FF2B5EF4-FFF2-40B4-BE49-F238E27FC236}">
                <a16:creationId xmlns:a16="http://schemas.microsoft.com/office/drawing/2014/main" id="{E983BC0C-3DEC-2D69-88F6-65FFD579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23478"/>
            <a:ext cx="6461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Obraz 1">
            <a:extLst>
              <a:ext uri="{FF2B5EF4-FFF2-40B4-BE49-F238E27FC236}">
                <a16:creationId xmlns:a16="http://schemas.microsoft.com/office/drawing/2014/main" id="{A3A14EE3-302C-40CE-A2EC-25716527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Obraz 2" descr="Obraz zawierający Grafika, projekt graficzny, zrzut ekranu, design">
            <a:extLst>
              <a:ext uri="{FF2B5EF4-FFF2-40B4-BE49-F238E27FC236}">
                <a16:creationId xmlns:a16="http://schemas.microsoft.com/office/drawing/2014/main" id="{3887B3A6-1E0F-77A6-5FC9-0597D618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1" r="40511" b="-2"/>
          <a:stretch>
            <a:fillRect/>
          </a:stretch>
        </p:blipFill>
        <p:spPr bwMode="auto">
          <a:xfrm>
            <a:off x="323528" y="1779662"/>
            <a:ext cx="40846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Obraz 4" descr="Obraz zawierający Grafika, projekt graficzny, zrzut ekranu, symbol">
            <a:extLst>
              <a:ext uri="{FF2B5EF4-FFF2-40B4-BE49-F238E27FC236}">
                <a16:creationId xmlns:a16="http://schemas.microsoft.com/office/drawing/2014/main" id="{D1DD582F-6ADB-4DC1-4EA7-68C6336B3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3493" r="35104" b="2"/>
          <a:stretch>
            <a:fillRect/>
          </a:stretch>
        </p:blipFill>
        <p:spPr bwMode="auto">
          <a:xfrm>
            <a:off x="4860032" y="1635646"/>
            <a:ext cx="370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ytuł 1">
            <a:extLst>
              <a:ext uri="{FF2B5EF4-FFF2-40B4-BE49-F238E27FC236}">
                <a16:creationId xmlns:a16="http://schemas.microsoft.com/office/drawing/2014/main" id="{B00FBF22-7423-BCC0-BC79-6A8B3556D2D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95536" y="267494"/>
            <a:ext cx="8424862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Programy Bilateralne Wymian Młodzieży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ytuł 1">
            <a:extLst>
              <a:ext uri="{FF2B5EF4-FFF2-40B4-BE49-F238E27FC236}">
                <a16:creationId xmlns:a16="http://schemas.microsoft.com/office/drawing/2014/main" id="{7AF5FBFA-9CBE-463D-ACBA-69FDAFF60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5616" y="267494"/>
            <a:ext cx="68405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Cele</a:t>
            </a:r>
            <a:r>
              <a:rPr lang="pl-PL" altLang="pl-PL">
                <a:solidFill>
                  <a:srgbClr val="1C874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Funduszu:</a:t>
            </a:r>
          </a:p>
        </p:txBody>
      </p:sp>
      <p:sp>
        <p:nvSpPr>
          <p:cNvPr id="2" name="Flowchart: Connector 8">
            <a:extLst>
              <a:ext uri="{FF2B5EF4-FFF2-40B4-BE49-F238E27FC236}">
                <a16:creationId xmlns:a16="http://schemas.microsoft.com/office/drawing/2014/main" id="{6AA29A29-A6EE-010D-DBD1-AD98ACE551A5}"/>
              </a:ext>
            </a:extLst>
          </p:cNvPr>
          <p:cNvSpPr/>
          <p:nvPr/>
        </p:nvSpPr>
        <p:spPr>
          <a:xfrm>
            <a:off x="683568" y="3507854"/>
            <a:ext cx="267692" cy="254126"/>
          </a:xfrm>
          <a:prstGeom prst="flowChartConnector">
            <a:avLst/>
          </a:prstGeom>
          <a:solidFill>
            <a:srgbClr val="2CB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lowchart: Connector 7">
            <a:extLst>
              <a:ext uri="{FF2B5EF4-FFF2-40B4-BE49-F238E27FC236}">
                <a16:creationId xmlns:a16="http://schemas.microsoft.com/office/drawing/2014/main" id="{BF0F6159-3585-1126-E952-2FC3CCBAF0C4}"/>
              </a:ext>
            </a:extLst>
          </p:cNvPr>
          <p:cNvSpPr/>
          <p:nvPr/>
        </p:nvSpPr>
        <p:spPr>
          <a:xfrm>
            <a:off x="683568" y="2931790"/>
            <a:ext cx="267692" cy="255031"/>
          </a:xfrm>
          <a:prstGeom prst="flowChartConnector">
            <a:avLst/>
          </a:prstGeom>
          <a:solidFill>
            <a:srgbClr val="2CB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lowchart: Connector 6">
            <a:extLst>
              <a:ext uri="{FF2B5EF4-FFF2-40B4-BE49-F238E27FC236}">
                <a16:creationId xmlns:a16="http://schemas.microsoft.com/office/drawing/2014/main" id="{4E18B0CA-9233-2985-328F-269E831ED2BC}"/>
              </a:ext>
            </a:extLst>
          </p:cNvPr>
          <p:cNvSpPr/>
          <p:nvPr/>
        </p:nvSpPr>
        <p:spPr>
          <a:xfrm>
            <a:off x="683568" y="2499742"/>
            <a:ext cx="267692" cy="254126"/>
          </a:xfrm>
          <a:prstGeom prst="flowChartConnector">
            <a:avLst/>
          </a:prstGeom>
          <a:solidFill>
            <a:srgbClr val="2CB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lowchart: Connector 5">
            <a:extLst>
              <a:ext uri="{FF2B5EF4-FFF2-40B4-BE49-F238E27FC236}">
                <a16:creationId xmlns:a16="http://schemas.microsoft.com/office/drawing/2014/main" id="{B1BEFAB7-2192-431A-0787-F6B25F562AC8}"/>
              </a:ext>
            </a:extLst>
          </p:cNvPr>
          <p:cNvSpPr/>
          <p:nvPr/>
        </p:nvSpPr>
        <p:spPr>
          <a:xfrm>
            <a:off x="683568" y="1995686"/>
            <a:ext cx="267692" cy="255031"/>
          </a:xfrm>
          <a:prstGeom prst="flowChartConnector">
            <a:avLst/>
          </a:prstGeom>
          <a:solidFill>
            <a:srgbClr val="2CB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lowchart: Connector 2">
            <a:extLst>
              <a:ext uri="{FF2B5EF4-FFF2-40B4-BE49-F238E27FC236}">
                <a16:creationId xmlns:a16="http://schemas.microsoft.com/office/drawing/2014/main" id="{0370A87C-4E2E-825F-AFE1-826D4B92FC5E}"/>
              </a:ext>
            </a:extLst>
          </p:cNvPr>
          <p:cNvSpPr/>
          <p:nvPr/>
        </p:nvSpPr>
        <p:spPr>
          <a:xfrm>
            <a:off x="683568" y="1419622"/>
            <a:ext cx="267692" cy="254126"/>
          </a:xfrm>
          <a:prstGeom prst="flowChartConnector">
            <a:avLst/>
          </a:prstGeom>
          <a:solidFill>
            <a:srgbClr val="2CB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C874C"/>
              </a:solidFill>
            </a:endParaRPr>
          </a:p>
        </p:txBody>
      </p:sp>
      <p:sp>
        <p:nvSpPr>
          <p:cNvPr id="123913" name="TextBox 1">
            <a:extLst>
              <a:ext uri="{FF2B5EF4-FFF2-40B4-BE49-F238E27FC236}">
                <a16:creationId xmlns:a16="http://schemas.microsoft.com/office/drawing/2014/main" id="{0F1171B1-401C-F1D9-FBED-8949243CC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347614"/>
            <a:ext cx="77819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inspirowanie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młodzieży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i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osób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z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nią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pracujących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do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wspólnych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działań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które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doprowadzą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pl-PL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do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wzajemnego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zbliżenia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i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poznania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się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przedstawicieli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obydwu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narodów</a:t>
            </a:r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odkrywanie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wspólnych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korzeni</a:t>
            </a:r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stworzenie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ram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organizacyjno-prawnych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dla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skuteczniejszego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wspierania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wymian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młodzieży</a:t>
            </a:r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niwelowanie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uprzedzeń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i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stereotypów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w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postrzeganiu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wspólnej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historii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i we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współczesnych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relacjach</a:t>
            </a:r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kształtowanie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wzajemnych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stosunków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międzynarodowych</a:t>
            </a:r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id="{95217550-C82A-4AF2-6946-5468CB8F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2" descr="Obraz zawierający Grafika, projekt graficzny, zrzut ekranu, design">
            <a:extLst>
              <a:ext uri="{FF2B5EF4-FFF2-40B4-BE49-F238E27FC236}">
                <a16:creationId xmlns:a16="http://schemas.microsoft.com/office/drawing/2014/main" id="{F1590070-700B-BC91-E1D4-35ED9118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1" r="40511" b="-2"/>
          <a:stretch>
            <a:fillRect/>
          </a:stretch>
        </p:blipFill>
        <p:spPr bwMode="auto">
          <a:xfrm>
            <a:off x="6588224" y="195486"/>
            <a:ext cx="2428453" cy="6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ytuł 1">
            <a:extLst>
              <a:ext uri="{FF2B5EF4-FFF2-40B4-BE49-F238E27FC236}">
                <a16:creationId xmlns:a16="http://schemas.microsoft.com/office/drawing/2014/main" id="{A02241B4-D1BF-3BC9-1D4E-BF4BBCAE1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267494"/>
            <a:ext cx="68405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Priorytety 2025</a:t>
            </a:r>
          </a:p>
        </p:txBody>
      </p:sp>
      <p:sp>
        <p:nvSpPr>
          <p:cNvPr id="124932" name="TextBox 1">
            <a:extLst>
              <a:ext uri="{FF2B5EF4-FFF2-40B4-BE49-F238E27FC236}">
                <a16:creationId xmlns:a16="http://schemas.microsoft.com/office/drawing/2014/main" id="{E34A1B71-7614-452F-65F6-82308DA82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203598"/>
            <a:ext cx="84089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2CB7C5"/>
              </a:buClr>
              <a:buFont typeface="+mj-lt"/>
              <a:buAutoNum type="arabicPeriod"/>
            </a:pP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Propagowanie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polsko-litewskiego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dziedzictwa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historyczno-kulturowego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oraz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dialogu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na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rzecz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współpracy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tolerancji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otwartości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lepszego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zrozumienia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i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poznania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się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pomiędzy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młodzieżą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polską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 i </a:t>
            </a:r>
            <a:r>
              <a:rPr lang="en-US" alt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litewską</a:t>
            </a:r>
            <a:r>
              <a:rPr lang="en-US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pl-PL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Clr>
                <a:srgbClr val="2CB7C5"/>
              </a:buClr>
              <a:buFont typeface="+mj-lt"/>
              <a:buAutoNum type="arabicPeriod"/>
            </a:pPr>
            <a:endParaRPr lang="en-US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Clr>
                <a:srgbClr val="2CB7C5"/>
              </a:buClr>
              <a:buFont typeface="+mj-lt"/>
              <a:buAutoNum type="arabicPeriod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Popularyzacja niematerialnego dziedzictwa kulturowego oraz miejsc w Polsce i na Litwie wpisanych na listę światowego dziedzictwa UNESCO.</a:t>
            </a:r>
          </a:p>
          <a:p>
            <a:pPr>
              <a:buClr>
                <a:srgbClr val="2CB7C5"/>
              </a:buClr>
              <a:buFont typeface="+mj-lt"/>
              <a:buAutoNum type="arabicPeriod"/>
            </a:pPr>
            <a:endParaRPr lang="pl-PL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Clr>
                <a:srgbClr val="2CB7C5"/>
              </a:buClr>
              <a:buFont typeface="+mj-lt"/>
              <a:buAutoNum type="arabicPeriod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Wspieranie zainteresowania młodzieży polskiej i litewskiej historią obu narodów.</a:t>
            </a:r>
          </a:p>
          <a:p>
            <a:pPr>
              <a:buClr>
                <a:srgbClr val="2CB7C5"/>
              </a:buClr>
              <a:buFont typeface="+mj-lt"/>
              <a:buAutoNum type="arabicPeriod"/>
            </a:pPr>
            <a:endParaRPr lang="pl-PL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Clr>
                <a:srgbClr val="2CB7C5"/>
              </a:buClr>
              <a:buFont typeface="+mj-lt"/>
              <a:buAutoNum type="arabicPeriod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Promowanie wolontariatu wśród młodzieży.</a:t>
            </a:r>
          </a:p>
          <a:p>
            <a:pPr>
              <a:buClr>
                <a:srgbClr val="2CB7C5"/>
              </a:buClr>
              <a:buFont typeface="+mj-lt"/>
              <a:buAutoNum type="arabicPeriod"/>
            </a:pPr>
            <a:endParaRPr lang="pl-PL" alt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Clr>
                <a:srgbClr val="2CB7C5"/>
              </a:buClr>
              <a:buFont typeface="+mj-lt"/>
              <a:buAutoNum type="arabicPeriod"/>
            </a:pP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Promowanie wiedzy na temat zagrożeń dezinformacją w mediach społecznościowych i w Internecie.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862FEF4-3ABF-38D8-2BA2-D7C27D1C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Grafika, projekt graficzny, zrzut ekranu, design">
            <a:extLst>
              <a:ext uri="{FF2B5EF4-FFF2-40B4-BE49-F238E27FC236}">
                <a16:creationId xmlns:a16="http://schemas.microsoft.com/office/drawing/2014/main" id="{FFDA1770-ADB7-EF82-32D9-452334BE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1" r="40511" b="-2"/>
          <a:stretch>
            <a:fillRect/>
          </a:stretch>
        </p:blipFill>
        <p:spPr bwMode="auto">
          <a:xfrm>
            <a:off x="6588224" y="195486"/>
            <a:ext cx="2428453" cy="6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ytuł 1">
            <a:extLst>
              <a:ext uri="{FF2B5EF4-FFF2-40B4-BE49-F238E27FC236}">
                <a16:creationId xmlns:a16="http://schemas.microsoft.com/office/drawing/2014/main" id="{729503BA-69D6-3E82-20EE-82E23D95B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267494"/>
            <a:ext cx="68405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Formaty projektów PLFWM</a:t>
            </a:r>
          </a:p>
        </p:txBody>
      </p:sp>
      <p:sp>
        <p:nvSpPr>
          <p:cNvPr id="125956" name="pole tekstowe 1">
            <a:extLst>
              <a:ext uri="{FF2B5EF4-FFF2-40B4-BE49-F238E27FC236}">
                <a16:creationId xmlns:a16="http://schemas.microsoft.com/office/drawing/2014/main" id="{D374C741-0C6B-4613-EDC0-F0C31BC6B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1093788"/>
            <a:ext cx="6840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2000">
                <a:latin typeface="Roboto Light" panose="02000000000000000000" pitchFamily="2" charset="0"/>
                <a:ea typeface="Roboto Light" panose="02000000000000000000" pitchFamily="2" charset="0"/>
              </a:rPr>
              <a:t>Projekty można realizować w dwóch formatach: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7AC4838E-E6EA-E33B-0EE8-AAEF5F4B0298}"/>
              </a:ext>
            </a:extLst>
          </p:cNvPr>
          <p:cNvSpPr/>
          <p:nvPr/>
        </p:nvSpPr>
        <p:spPr bwMode="auto">
          <a:xfrm>
            <a:off x="755577" y="1563638"/>
            <a:ext cx="3454474" cy="1603425"/>
          </a:xfrm>
          <a:prstGeom prst="roundRect">
            <a:avLst>
              <a:gd name="adj" fmla="val 10000"/>
            </a:avLst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pl-PL" altLang="en-US" sz="18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Format 1</a:t>
            </a:r>
          </a:p>
          <a:p>
            <a:pPr algn="ctr">
              <a:lnSpc>
                <a:spcPct val="90000"/>
              </a:lnSpc>
              <a:spcAft>
                <a:spcPct val="35000"/>
              </a:spcAft>
            </a:pPr>
            <a:br>
              <a:rPr lang="pl-PL" altLang="en-US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en-US"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wymiany młodzieży polskiej </a:t>
            </a:r>
            <a:br>
              <a:rPr lang="pl-PL" altLang="en-US"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en-US"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 litewskiej</a:t>
            </a:r>
            <a:endParaRPr lang="pl-PL" altLang="en-US" sz="18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5959" name="pole tekstowe 12">
            <a:extLst>
              <a:ext uri="{FF2B5EF4-FFF2-40B4-BE49-F238E27FC236}">
                <a16:creationId xmlns:a16="http://schemas.microsoft.com/office/drawing/2014/main" id="{E0DA4650-0942-8336-E20C-57F8E3A6D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3490913"/>
            <a:ext cx="6813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Formaty różnią się od siebie rodzajem i metodologią realizowanych działań, jak również systemem finansowania.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2A1A5A2-A1F6-B668-443B-6CBAC6AA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Grafika, projekt graficzny, zrzut ekranu, design">
            <a:extLst>
              <a:ext uri="{FF2B5EF4-FFF2-40B4-BE49-F238E27FC236}">
                <a16:creationId xmlns:a16="http://schemas.microsoft.com/office/drawing/2014/main" id="{E6DE967C-E652-124A-7294-1036FA86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1" r="40511" b="-2"/>
          <a:stretch>
            <a:fillRect/>
          </a:stretch>
        </p:blipFill>
        <p:spPr bwMode="auto">
          <a:xfrm>
            <a:off x="6588224" y="195486"/>
            <a:ext cx="2428453" cy="6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4E7F1B2C-E2C3-57DA-8BA7-2C5F14C4F95A}"/>
              </a:ext>
            </a:extLst>
          </p:cNvPr>
          <p:cNvSpPr/>
          <p:nvPr/>
        </p:nvSpPr>
        <p:spPr bwMode="auto">
          <a:xfrm>
            <a:off x="4860032" y="1563638"/>
            <a:ext cx="3454474" cy="1603425"/>
          </a:xfrm>
          <a:prstGeom prst="roundRect">
            <a:avLst>
              <a:gd name="adj" fmla="val 10000"/>
            </a:avLst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Format 2</a:t>
            </a:r>
          </a:p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br>
              <a:rPr lang="pl-PL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pl-PL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szkolenia, seminaria, spotkania, konferencje, wizyty studyjne, projekty informacyjne, w tym publikacje</a:t>
            </a:r>
          </a:p>
          <a:p>
            <a:pPr>
              <a:defRPr/>
            </a:pPr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ytuł 1">
            <a:extLst>
              <a:ext uri="{FF2B5EF4-FFF2-40B4-BE49-F238E27FC236}">
                <a16:creationId xmlns:a16="http://schemas.microsoft.com/office/drawing/2014/main" id="{90AD968D-BB93-4896-9C52-BBE3A242D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267494"/>
            <a:ext cx="68405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Zasady Szczegółowe – FORMAT 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AEE8E4-02A8-33F9-7FDE-71E33DFDCC23}"/>
              </a:ext>
            </a:extLst>
          </p:cNvPr>
          <p:cNvSpPr txBox="1">
            <a:spLocks/>
          </p:cNvSpPr>
          <p:nvPr/>
        </p:nvSpPr>
        <p:spPr>
          <a:xfrm>
            <a:off x="395536" y="987574"/>
            <a:ext cx="7786687" cy="35988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000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4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RODZAJ PROJEKTÓW: </a:t>
            </a:r>
            <a:r>
              <a:rPr lang="pl-PL" alt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wymiana młodzieżowa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4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UCZESTNICY:</a:t>
            </a:r>
            <a:r>
              <a:rPr lang="pl-PL" alt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młodzież</a:t>
            </a:r>
            <a:br>
              <a:rPr lang="pl-PL" alt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en-US" sz="1200" i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Komitet priorytetowo traktuje projekty włączające w inicjatywy młodzież z mniejszymi szansami.</a:t>
            </a:r>
            <a:endParaRPr lang="pl-PL" altLang="en-US" sz="1400" i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4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WIEK UCZESTNIKÓW:  </a:t>
            </a:r>
            <a:r>
              <a:rPr lang="pl-PL" alt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13-30 lat, wyjątkiem mogą być liderzy i opiekunowie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4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LICZBA UCZESTNIKÓW: </a:t>
            </a:r>
            <a:r>
              <a:rPr lang="pl-PL" alt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od 10 do 24, w tym nie więcej niż 4 opiekunów (liczba przedstawia sumę uczestników z obu krajów)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4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CZAS TRWANIA DZIAŁANIA: </a:t>
            </a:r>
            <a:r>
              <a:rPr lang="pl-PL" alt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od 4 do 7 dni, z wyłączeniem podróży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Clr>
                <a:srgbClr val="2CB7C5"/>
              </a:buClr>
            </a:pPr>
            <a:r>
              <a:rPr lang="pl-PL" altLang="en-US" sz="1200" i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Aby dzień przyjazdu i wyjazdu uczestników zaliczyć do programu (tym samym do dofinansowania), musi w nim wystąpić minimum jedno działanie merytoryczne.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4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MIEJSCE REALIZACJI: </a:t>
            </a:r>
            <a:r>
              <a:rPr lang="pl-PL" alt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Polska lub Litwa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FA2B0D7-32B3-AA9F-A83A-E0C2D675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2" descr="Obraz zawierający Grafika, projekt graficzny, zrzut ekranu, design">
            <a:extLst>
              <a:ext uri="{FF2B5EF4-FFF2-40B4-BE49-F238E27FC236}">
                <a16:creationId xmlns:a16="http://schemas.microsoft.com/office/drawing/2014/main" id="{BFFC6B29-EA2D-0BD8-E0B0-2BFB49C99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1" r="40511" b="-2"/>
          <a:stretch>
            <a:fillRect/>
          </a:stretch>
        </p:blipFill>
        <p:spPr bwMode="auto">
          <a:xfrm>
            <a:off x="6588224" y="195486"/>
            <a:ext cx="2428453" cy="6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ytuł 1">
            <a:extLst>
              <a:ext uri="{FF2B5EF4-FFF2-40B4-BE49-F238E27FC236}">
                <a16:creationId xmlns:a16="http://schemas.microsoft.com/office/drawing/2014/main" id="{8D43749E-6318-E11B-BA70-A37993FE1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67494"/>
            <a:ext cx="68405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Zasady Szczegółowe – FORMAT 2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F765AC3-00EC-5B7E-48AE-711E53C8AB7D}"/>
              </a:ext>
            </a:extLst>
          </p:cNvPr>
          <p:cNvSpPr txBox="1">
            <a:spLocks/>
          </p:cNvSpPr>
          <p:nvPr/>
        </p:nvSpPr>
        <p:spPr>
          <a:xfrm>
            <a:off x="395536" y="843558"/>
            <a:ext cx="7848600" cy="35988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2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RODZAJ PROJEKTÓW: </a:t>
            </a:r>
            <a: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szkolenia, seminaria, spotkania, konferencje, wizyty studyjne, projekty informacyjne, w tym publikacje.</a:t>
            </a:r>
          </a:p>
          <a:p>
            <a:pPr>
              <a:lnSpc>
                <a:spcPct val="17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2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UCZESTNICY:</a:t>
            </a:r>
            <a: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młodzież lub pracownicy młodzieżowi.</a:t>
            </a:r>
            <a:b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en-US" sz="1100" i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Komitet priorytetowo traktuje projekty włączające w inicjatywy młodzież z mniejszymi szansami.</a:t>
            </a:r>
            <a:endParaRPr lang="pl-PL" altLang="en-US" sz="1200" i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7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2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WIEK UCZESTNIKÓW:  </a:t>
            </a:r>
            <a: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13-30 lat, pracownicy młodzieżowi (także powyżej 30 roku życia)</a:t>
            </a:r>
          </a:p>
          <a:p>
            <a:pPr>
              <a:lnSpc>
                <a:spcPct val="17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2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LICZBA UCZESTNIKÓW: </a:t>
            </a:r>
            <a: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nie mniej niż 10 osób, z wyłączeniem opiekunów/liderów młodzieżowych, jednak nie więcej niż 2 opiekunów na każdych 10 uczestników młodzieżowych</a:t>
            </a:r>
          </a:p>
          <a:p>
            <a:pPr>
              <a:lnSpc>
                <a:spcPct val="17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2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CZAS TRWANIA DZIAŁANIA: </a:t>
            </a:r>
            <a: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Format 2. dopuszcza możliwość kilkukrotnych spotkań grup partnerskich </a:t>
            </a:r>
            <a:b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 ciągu wyznaczonego przez Komitet czasu, jako okresu, w którym muszą zostać zrealizowane projekty.</a:t>
            </a:r>
          </a:p>
          <a:p>
            <a:pPr>
              <a:lnSpc>
                <a:spcPct val="170000"/>
              </a:lnSpc>
              <a:spcBef>
                <a:spcPct val="20000"/>
              </a:spcBef>
              <a:buClr>
                <a:srgbClr val="2CB7C5"/>
              </a:buClr>
              <a:buFont typeface="Wingdings" panose="05000000000000000000" pitchFamily="2" charset="2"/>
              <a:buChar char="§"/>
            </a:pPr>
            <a:r>
              <a:rPr lang="pl-PL" altLang="en-US" sz="1200" b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MIEJSCE REALIZACJI: </a:t>
            </a:r>
            <a:r>
              <a:rPr lang="pl-PL" altLang="en-US" sz="12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Polska lub Litwa (w trakcie projektu może się odbyć kilka spotkań w obu państwach)</a:t>
            </a:r>
          </a:p>
        </p:txBody>
      </p:sp>
      <p:pic>
        <p:nvPicPr>
          <p:cNvPr id="3" name="Obraz 1">
            <a:extLst>
              <a:ext uri="{FF2B5EF4-FFF2-40B4-BE49-F238E27FC236}">
                <a16:creationId xmlns:a16="http://schemas.microsoft.com/office/drawing/2014/main" id="{8A44329B-4795-0AF1-D36E-C21CEA705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2" descr="Obraz zawierający Grafika, projekt graficzny, zrzut ekranu, design">
            <a:extLst>
              <a:ext uri="{FF2B5EF4-FFF2-40B4-BE49-F238E27FC236}">
                <a16:creationId xmlns:a16="http://schemas.microsoft.com/office/drawing/2014/main" id="{58A7D47F-94D8-7C4F-45CD-8E0BBD69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1" r="40511" b="-2"/>
          <a:stretch>
            <a:fillRect/>
          </a:stretch>
        </p:blipFill>
        <p:spPr bwMode="auto">
          <a:xfrm>
            <a:off x="6588224" y="195486"/>
            <a:ext cx="2428453" cy="6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ytuł 1">
            <a:extLst>
              <a:ext uri="{FF2B5EF4-FFF2-40B4-BE49-F238E27FC236}">
                <a16:creationId xmlns:a16="http://schemas.microsoft.com/office/drawing/2014/main" id="{09F0AE4C-B9D9-6952-8AF5-FAD594346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5875" y="254000"/>
            <a:ext cx="68405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Cele</a:t>
            </a:r>
            <a:r>
              <a:rPr lang="pl-PL" altLang="pl-PL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Rady</a:t>
            </a:r>
          </a:p>
        </p:txBody>
      </p:sp>
      <p:sp>
        <p:nvSpPr>
          <p:cNvPr id="130052" name="pole tekstowe 4">
            <a:extLst>
              <a:ext uri="{FF2B5EF4-FFF2-40B4-BE49-F238E27FC236}">
                <a16:creationId xmlns:a16="http://schemas.microsoft.com/office/drawing/2014/main" id="{69C51338-EB7C-5FEA-EDB6-D8C883398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855663"/>
            <a:ext cx="6134645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rgbClr val="2CB7C5"/>
              </a:buClr>
              <a:buFont typeface="+mj-lt"/>
              <a:buAutoNum type="arabicPeriod"/>
            </a:pPr>
            <a:r>
              <a:rPr lang="pl-PL" altLang="pl-PL">
                <a:latin typeface="Roboto Light" panose="02000000000000000000" pitchFamily="2" charset="0"/>
                <a:ea typeface="Roboto Light" panose="02000000000000000000" pitchFamily="2" charset="0"/>
              </a:rPr>
              <a:t>Kształtowanie wzajemnych stosunków międzynarodowych</a:t>
            </a:r>
          </a:p>
          <a:p>
            <a:pPr>
              <a:lnSpc>
                <a:spcPct val="150000"/>
              </a:lnSpc>
              <a:buClr>
                <a:srgbClr val="2CB7C5"/>
              </a:buClr>
              <a:buFont typeface="+mj-lt"/>
              <a:buAutoNum type="arabicPeriod"/>
            </a:pPr>
            <a:r>
              <a:rPr lang="pl-PL" altLang="pl-PL">
                <a:latin typeface="Roboto Light" panose="02000000000000000000" pitchFamily="2" charset="0"/>
                <a:ea typeface="Roboto Light" panose="02000000000000000000" pitchFamily="2" charset="0"/>
              </a:rPr>
              <a:t>Zachęcanie młodzieży i osób z nią pracujących do podejmowania działań, których konsekwencją będzie wzajemne zbliżanie się i odkrywanie wspólnych korzeni</a:t>
            </a:r>
          </a:p>
          <a:p>
            <a:pPr>
              <a:lnSpc>
                <a:spcPct val="150000"/>
              </a:lnSpc>
              <a:buClr>
                <a:srgbClr val="2CB7C5"/>
              </a:buClr>
              <a:buFont typeface="+mj-lt"/>
              <a:buAutoNum type="arabicPeriod"/>
            </a:pPr>
            <a:r>
              <a:rPr lang="pl-PL" altLang="pl-PL">
                <a:latin typeface="Roboto Light" panose="02000000000000000000" pitchFamily="2" charset="0"/>
                <a:ea typeface="Roboto Light" panose="02000000000000000000" pitchFamily="2" charset="0"/>
              </a:rPr>
              <a:t>Przezwyciężanie uprzedzeń i stereotypów w postrzeganiu wspólnej historii oraz we współczesnych relacjach</a:t>
            </a:r>
          </a:p>
        </p:txBody>
      </p:sp>
      <p:sp>
        <p:nvSpPr>
          <p:cNvPr id="130053" name="pole tekstowe 6">
            <a:extLst>
              <a:ext uri="{FF2B5EF4-FFF2-40B4-BE49-F238E27FC236}">
                <a16:creationId xmlns:a16="http://schemas.microsoft.com/office/drawing/2014/main" id="{BD42D53C-1B30-3743-563B-CE58EE34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0191" y="1635646"/>
            <a:ext cx="2608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1400" b="1">
                <a:solidFill>
                  <a:srgbClr val="0079C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wsparcie merytoryczne </a:t>
            </a:r>
          </a:p>
          <a:p>
            <a:pPr algn="ctr"/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system szkoleń, konsultacje</a:t>
            </a:r>
          </a:p>
        </p:txBody>
      </p:sp>
      <p:sp>
        <p:nvSpPr>
          <p:cNvPr id="130054" name="pole tekstowe 8">
            <a:extLst>
              <a:ext uri="{FF2B5EF4-FFF2-40B4-BE49-F238E27FC236}">
                <a16:creationId xmlns:a16="http://schemas.microsoft.com/office/drawing/2014/main" id="{122B15BF-3C77-8CCD-421D-1717C4077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183" y="2355726"/>
            <a:ext cx="2663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1400" b="1">
                <a:solidFill>
                  <a:srgbClr val="0079C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wsparcie finansowe </a:t>
            </a:r>
          </a:p>
          <a:p>
            <a:pPr algn="ctr"/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dofinansowanie konkursu wniosków</a:t>
            </a:r>
          </a:p>
        </p:txBody>
      </p:sp>
      <p:pic>
        <p:nvPicPr>
          <p:cNvPr id="2" name="Obraz 4" descr="Obraz zawierający Grafika, projekt graficzny, zrzut ekranu, symbol">
            <a:extLst>
              <a:ext uri="{FF2B5EF4-FFF2-40B4-BE49-F238E27FC236}">
                <a16:creationId xmlns:a16="http://schemas.microsoft.com/office/drawing/2014/main" id="{734601DB-B608-0C78-8D12-44ED258A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3493" r="35104" b="2"/>
          <a:stretch>
            <a:fillRect/>
          </a:stretch>
        </p:blipFill>
        <p:spPr bwMode="auto">
          <a:xfrm>
            <a:off x="6439998" y="123478"/>
            <a:ext cx="234712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1">
            <a:extLst>
              <a:ext uri="{FF2B5EF4-FFF2-40B4-BE49-F238E27FC236}">
                <a16:creationId xmlns:a16="http://schemas.microsoft.com/office/drawing/2014/main" id="{EAAB8DA0-F3A2-F884-FCC8-5E98D3D41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ytuł 1">
            <a:extLst>
              <a:ext uri="{FF2B5EF4-FFF2-40B4-BE49-F238E27FC236}">
                <a16:creationId xmlns:a16="http://schemas.microsoft.com/office/drawing/2014/main" id="{8635ED2E-D766-044F-9C54-7F64A9952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5875" y="123825"/>
            <a:ext cx="68405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Warianty projektów PURWM</a:t>
            </a: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554F216E-6C35-2511-38B2-E70B9D2F8C15}"/>
              </a:ext>
            </a:extLst>
          </p:cNvPr>
          <p:cNvSpPr/>
          <p:nvPr/>
        </p:nvSpPr>
        <p:spPr bwMode="auto">
          <a:xfrm>
            <a:off x="827088" y="1646238"/>
            <a:ext cx="3528888" cy="1851025"/>
          </a:xfrm>
          <a:prstGeom prst="roundRect">
            <a:avLst>
              <a:gd name="adj" fmla="val 10000"/>
            </a:avLst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pl-PL" sz="1600" b="1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Prostokąt: zaokrąglone rogi 4">
            <a:extLst>
              <a:ext uri="{FF2B5EF4-FFF2-40B4-BE49-F238E27FC236}">
                <a16:creationId xmlns:a16="http://schemas.microsoft.com/office/drawing/2014/main" id="{A1AD9C08-01E2-5FC0-B7C8-DEAF29A7580A}"/>
              </a:ext>
            </a:extLst>
          </p:cNvPr>
          <p:cNvSpPr txBox="1"/>
          <p:nvPr/>
        </p:nvSpPr>
        <p:spPr bwMode="auto">
          <a:xfrm>
            <a:off x="899592" y="1707654"/>
            <a:ext cx="3384376" cy="1728192"/>
          </a:xfrm>
          <a:prstGeom prst="rect">
            <a:avLst/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defPPr>
              <a:defRPr lang="pl-PL"/>
            </a:defPPr>
            <a:lvl1pPr algn="ctr">
              <a:lnSpc>
                <a:spcPct val="90000"/>
              </a:lnSpc>
              <a:spcAft>
                <a:spcPct val="35000"/>
              </a:spcAft>
              <a:defRPr sz="18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l-PL" altLang="en-US" sz="1600"/>
              <a:t>WARIANT A</a:t>
            </a:r>
          </a:p>
          <a:p>
            <a:br>
              <a:rPr lang="pl-PL" altLang="en-US" sz="1600"/>
            </a:br>
            <a:r>
              <a:rPr lang="pl-PL" altLang="en-US" sz="1600"/>
              <a:t>Realizacja projektu z młodzieżą ukraińską i organizacją partnerską z Ukrainy </a:t>
            </a:r>
          </a:p>
          <a:p>
            <a:r>
              <a:rPr lang="pl-PL" altLang="en-US" sz="1600"/>
              <a:t>(przyjazd grupy ukraińskiej </a:t>
            </a:r>
            <a:br>
              <a:rPr lang="pl-PL" altLang="en-US" sz="1600"/>
            </a:br>
            <a:r>
              <a:rPr lang="pl-PL" altLang="en-US" sz="1600"/>
              <a:t>z Ukrainy do Polski).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53FB4D90-671B-8D93-D6C6-EAC5040AD28B}"/>
              </a:ext>
            </a:extLst>
          </p:cNvPr>
          <p:cNvSpPr/>
          <p:nvPr/>
        </p:nvSpPr>
        <p:spPr bwMode="auto">
          <a:xfrm>
            <a:off x="4716463" y="1646238"/>
            <a:ext cx="3455987" cy="1851025"/>
          </a:xfrm>
          <a:prstGeom prst="roundRect">
            <a:avLst>
              <a:gd name="adj" fmla="val 10000"/>
            </a:avLst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pl-PL" b="1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" name="Prostokąt: zaokrąglone rogi 4">
            <a:extLst>
              <a:ext uri="{FF2B5EF4-FFF2-40B4-BE49-F238E27FC236}">
                <a16:creationId xmlns:a16="http://schemas.microsoft.com/office/drawing/2014/main" id="{5C6D6242-5642-1E5D-340C-CE4F68F5E0DC}"/>
              </a:ext>
            </a:extLst>
          </p:cNvPr>
          <p:cNvSpPr txBox="1"/>
          <p:nvPr/>
        </p:nvSpPr>
        <p:spPr bwMode="auto">
          <a:xfrm>
            <a:off x="4932040" y="1779662"/>
            <a:ext cx="3024336" cy="1663625"/>
          </a:xfrm>
          <a:prstGeom prst="rect">
            <a:avLst/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defPPr>
              <a:defRPr lang="pl-PL"/>
            </a:defPPr>
            <a:lvl1pPr algn="ctr">
              <a:lnSpc>
                <a:spcPct val="90000"/>
              </a:lnSpc>
              <a:spcAft>
                <a:spcPct val="35000"/>
              </a:spcAft>
              <a:defRPr sz="18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l-PL" altLang="en-US" sz="1600"/>
              <a:t>WARIANT B</a:t>
            </a:r>
          </a:p>
          <a:p>
            <a:br>
              <a:rPr lang="pl-PL" altLang="en-US"/>
            </a:br>
            <a:r>
              <a:rPr lang="pl-PL" altLang="en-US" sz="1600"/>
              <a:t>Realizacja projektu z młodzieżą ukraińską przebywającą w Polsce bez udziału organizacji partnerskiej.</a:t>
            </a:r>
            <a:endParaRPr lang="pl-PL" alt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ED365FE-37F1-A91F-B447-CA7D247D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ytuł 1">
            <a:extLst>
              <a:ext uri="{FF2B5EF4-FFF2-40B4-BE49-F238E27FC236}">
                <a16:creationId xmlns:a16="http://schemas.microsoft.com/office/drawing/2014/main" id="{7D72F3F4-9803-F881-7068-EE2FF77F8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5875" y="123825"/>
            <a:ext cx="68405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 dirty="0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Zasady szczegółowe</a:t>
            </a: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5D0F06D-6365-A466-0CE0-2C46321F5ADB}"/>
              </a:ext>
            </a:extLst>
          </p:cNvPr>
          <p:cNvSpPr/>
          <p:nvPr/>
        </p:nvSpPr>
        <p:spPr>
          <a:xfrm>
            <a:off x="683568" y="1203598"/>
            <a:ext cx="2735262" cy="514350"/>
          </a:xfrm>
          <a:prstGeom prst="roundRect">
            <a:avLst/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Uczestnicy:</a:t>
            </a: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3A9BB2EA-4151-8E2B-4EFF-185364D8A2A4}"/>
              </a:ext>
            </a:extLst>
          </p:cNvPr>
          <p:cNvSpPr/>
          <p:nvPr/>
        </p:nvSpPr>
        <p:spPr>
          <a:xfrm>
            <a:off x="684213" y="1924050"/>
            <a:ext cx="2735262" cy="514350"/>
          </a:xfrm>
          <a:prstGeom prst="roundRect">
            <a:avLst/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Wiek uczestników:</a:t>
            </a: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750868A3-BDBF-5122-EAD4-7AC8FC0028D9}"/>
              </a:ext>
            </a:extLst>
          </p:cNvPr>
          <p:cNvSpPr/>
          <p:nvPr/>
        </p:nvSpPr>
        <p:spPr>
          <a:xfrm>
            <a:off x="684213" y="2643188"/>
            <a:ext cx="2735262" cy="514350"/>
          </a:xfrm>
          <a:prstGeom prst="roundRect">
            <a:avLst/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Liczba uczestników: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162DB0D-DF1A-2357-3DFB-B43A84E04836}"/>
              </a:ext>
            </a:extLst>
          </p:cNvPr>
          <p:cNvSpPr/>
          <p:nvPr/>
        </p:nvSpPr>
        <p:spPr>
          <a:xfrm>
            <a:off x="684213" y="3363913"/>
            <a:ext cx="2735262" cy="514350"/>
          </a:xfrm>
          <a:prstGeom prst="roundRect">
            <a:avLst/>
          </a:prstGeom>
          <a:solidFill>
            <a:srgbClr val="2C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altLang="en-US"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Czas trwania działania:</a:t>
            </a:r>
          </a:p>
        </p:txBody>
      </p:sp>
      <p:sp>
        <p:nvSpPr>
          <p:cNvPr id="132104" name="pole tekstowe 7">
            <a:extLst>
              <a:ext uri="{FF2B5EF4-FFF2-40B4-BE49-F238E27FC236}">
                <a16:creationId xmlns:a16="http://schemas.microsoft.com/office/drawing/2014/main" id="{D17288FE-C045-B9B5-8AE0-F0A62EA8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1203598"/>
            <a:ext cx="495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600" b="1">
                <a:latin typeface="Roboto Light" panose="02000000000000000000" pitchFamily="2" charset="0"/>
                <a:ea typeface="Roboto Light" panose="02000000000000000000" pitchFamily="2" charset="0"/>
              </a:rPr>
              <a:t>młodzież</a:t>
            </a:r>
            <a:r>
              <a:rPr lang="pl-PL" altLang="pl-PL" sz="1600">
                <a:latin typeface="Roboto Light" panose="02000000000000000000" pitchFamily="2" charset="0"/>
                <a:ea typeface="Roboto Light" panose="02000000000000000000" pitchFamily="2" charset="0"/>
              </a:rPr>
              <a:t> (Rada priorytetowo traktuje inicjatywy włączające młodzież z mniejszymi szansami)</a:t>
            </a:r>
          </a:p>
        </p:txBody>
      </p:sp>
      <p:sp>
        <p:nvSpPr>
          <p:cNvPr id="132105" name="pole tekstowe 9">
            <a:extLst>
              <a:ext uri="{FF2B5EF4-FFF2-40B4-BE49-F238E27FC236}">
                <a16:creationId xmlns:a16="http://schemas.microsoft.com/office/drawing/2014/main" id="{8BE24FAC-0F79-8CFA-E729-9856B2368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1857375"/>
            <a:ext cx="488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600">
                <a:latin typeface="Roboto Light" panose="02000000000000000000" pitchFamily="2" charset="0"/>
                <a:ea typeface="Roboto Light" panose="02000000000000000000" pitchFamily="2" charset="0"/>
              </a:rPr>
              <a:t>14-35 lat, osoby pracujące z młodzieżą niezależnie od wieku (opiekunowie/liderzy grup)</a:t>
            </a:r>
          </a:p>
        </p:txBody>
      </p:sp>
      <p:sp>
        <p:nvSpPr>
          <p:cNvPr id="132106" name="pole tekstowe 11">
            <a:extLst>
              <a:ext uri="{FF2B5EF4-FFF2-40B4-BE49-F238E27FC236}">
                <a16:creationId xmlns:a16="http://schemas.microsoft.com/office/drawing/2014/main" id="{C31AD212-4EAA-BA6D-769E-B22DA4873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2638425"/>
            <a:ext cx="466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600">
                <a:latin typeface="Roboto Light" panose="02000000000000000000" pitchFamily="2" charset="0"/>
                <a:ea typeface="Roboto Light" panose="02000000000000000000" pitchFamily="2" charset="0"/>
              </a:rPr>
              <a:t>10-40 osób, w tym liczba opiekunów zgodnie </a:t>
            </a:r>
            <a:br>
              <a:rPr lang="pl-PL" altLang="pl-PL" sz="160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 sz="1600">
                <a:latin typeface="Roboto Light" panose="02000000000000000000" pitchFamily="2" charset="0"/>
                <a:ea typeface="Roboto Light" panose="02000000000000000000" pitchFamily="2" charset="0"/>
              </a:rPr>
              <a:t>z prawem Polski/Ukrainy</a:t>
            </a:r>
          </a:p>
        </p:txBody>
      </p:sp>
      <p:sp>
        <p:nvSpPr>
          <p:cNvPr id="132107" name="pole tekstowe 13">
            <a:extLst>
              <a:ext uri="{FF2B5EF4-FFF2-40B4-BE49-F238E27FC236}">
                <a16:creationId xmlns:a16="http://schemas.microsoft.com/office/drawing/2014/main" id="{467D2616-B2F1-1E3C-1D43-65D3EB5A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36938"/>
            <a:ext cx="4662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600">
                <a:latin typeface="Roboto Light" panose="02000000000000000000" pitchFamily="2" charset="0"/>
                <a:ea typeface="Roboto Light" panose="02000000000000000000" pitchFamily="2" charset="0"/>
              </a:rPr>
              <a:t>5-10 dni, z wyłączeniem podróży</a:t>
            </a: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6ECB5125-CDF6-1BF2-1932-C052EF59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3958"/>
            <a:ext cx="8099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az 26" descr="Obraz zawierający tekst, zrzut ekranu, krąg, wzór&#10;&#10;Opis wygenerowany automatycznie">
            <a:extLst>
              <a:ext uri="{FF2B5EF4-FFF2-40B4-BE49-F238E27FC236}">
                <a16:creationId xmlns:a16="http://schemas.microsoft.com/office/drawing/2014/main" id="{A43DADCD-47C1-26B1-461E-5DB1008DA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3981574" cy="3981574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67544" y="1242273"/>
            <a:ext cx="482453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Centra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Innowacji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Erasmus+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InnHUB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swoją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działalność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poświęcają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europejskim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programom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edukacyjnym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oraz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popularyzacji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oferty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Erasmusa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+.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7544" y="2140863"/>
            <a:ext cx="453650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To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nie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tylko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punkty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informacyjne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, ale i centra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wydarzeń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promujących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Erasmus+ i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Europejski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Korpus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Solidarności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w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regionach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.</a:t>
            </a:r>
            <a:endParaRPr lang="pl-PL" sz="140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Poppins"/>
              <a:sym typeface="Poppins"/>
            </a:endParaRPr>
          </a:p>
          <a:p>
            <a:endParaRPr lang="en-US" sz="140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Poppins"/>
              <a:sym typeface="Poppins"/>
            </a:endParaRPr>
          </a:p>
          <a:p>
            <a:pPr algn="just"/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Dzięki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temu</a:t>
            </a:r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5536" y="3291830"/>
            <a:ext cx="7128792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7675" lvl="1" indent="-2682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Projekty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unijne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stają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się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bardziej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innowacyjne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.</a:t>
            </a:r>
          </a:p>
          <a:p>
            <a:pPr marL="447675" lvl="1" indent="-2682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Wspierana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jest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międzynarodowa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wymiana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edukacyjna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.</a:t>
            </a:r>
          </a:p>
          <a:p>
            <a:pPr marL="447675" lvl="1" indent="-2682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Rozwijają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się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projekty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w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edukacji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szkoleniach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sporcie</a:t>
            </a:r>
            <a:r>
              <a:rPr lang="pl-PL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i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działalności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prospołecznej</a:t>
            </a:r>
            <a:r>
              <a:rPr lang="en-US" sz="140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.</a:t>
            </a:r>
          </a:p>
        </p:txBody>
      </p:sp>
      <p:pic>
        <p:nvPicPr>
          <p:cNvPr id="5" name="Obraz 4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4D313411-B3B1-DDDA-AA59-86E0F9496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4320480" cy="57966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CE1441E1-5C2E-3C6B-F42A-88DD0B89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46183" flipH="1">
            <a:off x="7093748" y="1935805"/>
            <a:ext cx="861158" cy="103754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5063B-E16C-8E79-B6C3-8F97DB454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Materiały biurowe, Narzędzia biurowe, pismo odręczne, materiały biurowe&#10;&#10;Opis wygenerowany automatycznie">
            <a:extLst>
              <a:ext uri="{FF2B5EF4-FFF2-40B4-BE49-F238E27FC236}">
                <a16:creationId xmlns:a16="http://schemas.microsoft.com/office/drawing/2014/main" id="{28E623AC-E696-743A-0666-537CF142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/>
          <a:stretch/>
        </p:blipFill>
        <p:spPr>
          <a:xfrm>
            <a:off x="-12724" y="-18910"/>
            <a:ext cx="9265243" cy="4475462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7783B961-C3E8-D6CD-C89D-223187C45D02}"/>
              </a:ext>
            </a:extLst>
          </p:cNvPr>
          <p:cNvSpPr/>
          <p:nvPr/>
        </p:nvSpPr>
        <p:spPr>
          <a:xfrm>
            <a:off x="2195736" y="0"/>
            <a:ext cx="5112568" cy="4443958"/>
          </a:xfrm>
          <a:prstGeom prst="rect">
            <a:avLst/>
          </a:prstGeom>
          <a:solidFill>
            <a:srgbClr val="003A42">
              <a:alpha val="78039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EE9A24C-A65F-C00F-6E7E-1071F45AE6CC}"/>
              </a:ext>
            </a:extLst>
          </p:cNvPr>
          <p:cNvSpPr txBox="1"/>
          <p:nvPr/>
        </p:nvSpPr>
        <p:spPr>
          <a:xfrm>
            <a:off x="2339752" y="195486"/>
            <a:ext cx="47580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>
              <a:lnSpc>
                <a:spcPct val="150000"/>
              </a:lnSpc>
              <a:defRPr/>
            </a:pPr>
            <a:r>
              <a:rPr lang="pl-PL" sz="2400" b="1" dirty="0">
                <a:solidFill>
                  <a:schemeClr val="bg1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Terminy składania  wniosków!</a:t>
            </a:r>
            <a:endParaRPr lang="pl-PL" sz="2000" b="1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457223">
              <a:lnSpc>
                <a:spcPct val="150000"/>
              </a:lnSpc>
              <a:defRPr/>
            </a:pPr>
            <a:endParaRPr lang="pl-PL" sz="1200" b="1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D54A8D-91C8-CA86-19DA-DC3AD52E3D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879" t="40584" r="29798" b="37688"/>
          <a:stretch/>
        </p:blipFill>
        <p:spPr>
          <a:xfrm>
            <a:off x="6084168" y="3219822"/>
            <a:ext cx="1126837" cy="1117600"/>
          </a:xfrm>
          <a:prstGeom prst="rect">
            <a:avLst/>
          </a:prstGeom>
        </p:spPr>
      </p:pic>
      <p:sp>
        <p:nvSpPr>
          <p:cNvPr id="6" name="pole tekstowe 8">
            <a:extLst>
              <a:ext uri="{FF2B5EF4-FFF2-40B4-BE49-F238E27FC236}">
                <a16:creationId xmlns:a16="http://schemas.microsoft.com/office/drawing/2014/main" id="{C4DFCCB1-D896-4EF4-9CE3-77B7355A0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851670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24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PLFWM: 31 stycznia 2025 r.</a:t>
            </a:r>
          </a:p>
        </p:txBody>
      </p:sp>
      <p:sp>
        <p:nvSpPr>
          <p:cNvPr id="8" name="pole tekstowe 10">
            <a:extLst>
              <a:ext uri="{FF2B5EF4-FFF2-40B4-BE49-F238E27FC236}">
                <a16:creationId xmlns:a16="http://schemas.microsoft.com/office/drawing/2014/main" id="{F35F0092-CA87-784C-4AB5-FA463CBC9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2613670"/>
            <a:ext cx="7002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24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PURWM: 28 lutego 2025 r.</a:t>
            </a:r>
          </a:p>
        </p:txBody>
      </p:sp>
    </p:spTree>
    <p:extLst>
      <p:ext uri="{BB962C8B-B14F-4D97-AF65-F5344CB8AC3E}">
        <p14:creationId xmlns:p14="http://schemas.microsoft.com/office/powerpoint/2010/main" val="1814394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285750" y="1203325"/>
            <a:ext cx="43576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Co roku powstaje kilkadziesiąt publikacji opatrzonych logotypem FRSE. Ich celem jest informowanie o możliwościach, jakie dają program Erasmus+ oraz inne przedsięwzięcia zarządzane przez Fundację Rozwoju Systemu Edukacji. </a:t>
            </a:r>
          </a:p>
          <a:p>
            <a:r>
              <a:rPr 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Publikowane są również prace naukowo-badawcze, wyłonione w konkursie „Monografie FRSE”. </a:t>
            </a:r>
            <a:br>
              <a:rPr lang="pl-PL" sz="140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l-PL" sz="1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Wydawnictwo jest uwzględnione w wykazie wydawnictw punktowanych </a:t>
            </a:r>
            <a:r>
              <a:rPr lang="pl-PL" sz="1400" err="1">
                <a:latin typeface="Roboto Light" panose="02000000000000000000" pitchFamily="2" charset="0"/>
                <a:ea typeface="Roboto Light" panose="02000000000000000000" pitchFamily="2" charset="0"/>
              </a:rPr>
              <a:t>MEiN</a:t>
            </a:r>
            <a:r>
              <a:rPr 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en-GB" altLang="en-US" sz="1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4" name="Obraz 4" descr="okladka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65" y="1059582"/>
            <a:ext cx="1775098" cy="24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6" descr="okladka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52" y="1059582"/>
            <a:ext cx="1775098" cy="24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 descr="okladka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2520"/>
            <a:ext cx="1775098" cy="24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0" y="324673"/>
            <a:ext cx="9144000" cy="5908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l-PL" altLang="en-US" sz="2400" b="1" dirty="0">
                <a:solidFill>
                  <a:srgbClr val="003A42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Wydawnictwo FRSE oraz Badania FRSE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0B15BF-A88D-75BA-F200-7854C8B7A134}"/>
              </a:ext>
            </a:extLst>
          </p:cNvPr>
          <p:cNvSpPr txBox="1"/>
          <p:nvPr/>
        </p:nvSpPr>
        <p:spPr>
          <a:xfrm>
            <a:off x="323528" y="3651870"/>
            <a:ext cx="4581236" cy="64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5250"/>
              </a:lnSpc>
            </a:pPr>
            <a:r>
              <a:rPr lang="pl-PL" sz="140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Poznaj nasze książki, czasopisma i portale!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B8F66FD-6CEB-094B-3476-963A5A86B5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990" t="42379" r="28788" b="35892"/>
          <a:stretch/>
        </p:blipFill>
        <p:spPr>
          <a:xfrm>
            <a:off x="4283968" y="3795886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04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ole tekstowe 1"/>
          <p:cNvSpPr txBox="1">
            <a:spLocks noChangeArrowheads="1"/>
          </p:cNvSpPr>
          <p:nvPr/>
        </p:nvSpPr>
        <p:spPr bwMode="auto">
          <a:xfrm>
            <a:off x="467544" y="843558"/>
            <a:ext cx="849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altLang="en-US" sz="1600">
                <a:latin typeface="Roboto Light" panose="02000000000000000000" pitchFamily="2" charset="0"/>
                <a:ea typeface="Roboto Light" panose="02000000000000000000" pitchFamily="2" charset="0"/>
              </a:rPr>
              <a:t>Jesteśmy organizatorem wielu konkursów o charakterze edukacyjnym. Flagowymi inicjatywami są:</a:t>
            </a:r>
            <a:endParaRPr lang="pl-PL" altLang="pl-PL" sz="16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411" name="pole tekstowe 4"/>
          <p:cNvSpPr txBox="1">
            <a:spLocks noChangeArrowheads="1"/>
          </p:cNvSpPr>
          <p:nvPr/>
        </p:nvSpPr>
        <p:spPr bwMode="auto">
          <a:xfrm>
            <a:off x="1259632" y="1563638"/>
            <a:ext cx="176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l-PL" sz="1400" b="1" err="1">
                <a:latin typeface="Roboto" panose="02000000000000000000" pitchFamily="2" charset="0"/>
              </a:rPr>
              <a:t>EDUinspiracje</a:t>
            </a:r>
            <a:endParaRPr lang="pl-PL" altLang="pl-PL" sz="1400" b="1">
              <a:latin typeface="Roboto" panose="02000000000000000000" pitchFamily="2" charset="0"/>
            </a:endParaRPr>
          </a:p>
        </p:txBody>
      </p:sp>
      <p:sp>
        <p:nvSpPr>
          <p:cNvPr id="17412" name="pole tekstowe 5"/>
          <p:cNvSpPr txBox="1">
            <a:spLocks noChangeArrowheads="1"/>
          </p:cNvSpPr>
          <p:nvPr/>
        </p:nvSpPr>
        <p:spPr bwMode="auto">
          <a:xfrm>
            <a:off x="3419872" y="1563638"/>
            <a:ext cx="2293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l-PL" sz="1400" b="1">
                <a:latin typeface="Roboto" panose="02000000000000000000" pitchFamily="2" charset="0"/>
              </a:rPr>
              <a:t>European Language Label </a:t>
            </a:r>
            <a:endParaRPr lang="pl-PL" altLang="pl-PL" sz="1400" b="1">
              <a:latin typeface="Roboto" panose="02000000000000000000" pitchFamily="2" charset="0"/>
            </a:endParaRPr>
          </a:p>
        </p:txBody>
      </p:sp>
      <p:sp>
        <p:nvSpPr>
          <p:cNvPr id="17413" name="pole tekstowe 6"/>
          <p:cNvSpPr txBox="1">
            <a:spLocks noChangeArrowheads="1"/>
          </p:cNvSpPr>
          <p:nvPr/>
        </p:nvSpPr>
        <p:spPr bwMode="auto">
          <a:xfrm>
            <a:off x="5940152" y="1635646"/>
            <a:ext cx="1500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l-PL" sz="1400" b="1">
                <a:latin typeface="Roboto" panose="02000000000000000000" pitchFamily="2" charset="0"/>
              </a:rPr>
              <a:t>Selfie+</a:t>
            </a:r>
            <a:endParaRPr lang="pl-PL" altLang="en-US" sz="1400">
              <a:latin typeface="Roboto" panose="02000000000000000000" pitchFamily="2" charset="0"/>
            </a:endParaRPr>
          </a:p>
        </p:txBody>
      </p:sp>
      <p:pic>
        <p:nvPicPr>
          <p:cNvPr id="17414" name="Obraz 7" descr="Selfie+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90" y="2116658"/>
            <a:ext cx="12176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Obraz 8" descr="ELL 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59" y="3120975"/>
            <a:ext cx="1727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Obraz 9" descr="logo ELL dodatkowe fullkolor 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"/>
          <a:stretch>
            <a:fillRect/>
          </a:stretch>
        </p:blipFill>
        <p:spPr bwMode="auto">
          <a:xfrm>
            <a:off x="3769122" y="2458988"/>
            <a:ext cx="16652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Obraz 10" descr="EDU Inspiracj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57" y="2044650"/>
            <a:ext cx="14001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Obraz 11" descr="EDU Inspirato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57" y="2770138"/>
            <a:ext cx="14398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ytuł 1"/>
          <p:cNvSpPr txBox="1">
            <a:spLocks/>
          </p:cNvSpPr>
          <p:nvPr/>
        </p:nvSpPr>
        <p:spPr bwMode="auto">
          <a:xfrm>
            <a:off x="0" y="200025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pl-PL" sz="2800" b="1" err="1">
                <a:solidFill>
                  <a:srgbClr val="003A42"/>
                </a:solidFill>
                <a:latin typeface="Roboto" panose="02000000000000000000" pitchFamily="2" charset="0"/>
              </a:rPr>
              <a:t>Konkursy</a:t>
            </a:r>
            <a:endParaRPr lang="pl-PL" altLang="pl-PL" sz="2800" b="1">
              <a:solidFill>
                <a:srgbClr val="003A42"/>
              </a:solidFill>
              <a:latin typeface="Roboto" panose="02000000000000000000" pitchFamily="2" charset="0"/>
            </a:endParaRPr>
          </a:p>
        </p:txBody>
      </p:sp>
      <p:pic>
        <p:nvPicPr>
          <p:cNvPr id="17420" name="Obraz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57" y="3474988"/>
            <a:ext cx="14001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pole tekstowe 6"/>
          <p:cNvSpPr txBox="1">
            <a:spLocks noChangeArrowheads="1"/>
          </p:cNvSpPr>
          <p:nvPr/>
        </p:nvSpPr>
        <p:spPr bwMode="auto">
          <a:xfrm>
            <a:off x="5917927" y="3130277"/>
            <a:ext cx="378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l-PL" sz="1400" b="1" err="1">
                <a:latin typeface="Roboto" panose="02000000000000000000" pitchFamily="2" charset="0"/>
              </a:rPr>
              <a:t>Eur</a:t>
            </a:r>
            <a:r>
              <a:rPr lang="pl-PL" altLang="pl-PL" sz="1400" b="1" err="1">
                <a:latin typeface="Roboto" panose="02000000000000000000" pitchFamily="2" charset="0"/>
              </a:rPr>
              <a:t>opejska</a:t>
            </a:r>
            <a:r>
              <a:rPr lang="pl-PL" altLang="pl-PL" sz="1400" b="1">
                <a:latin typeface="Roboto" panose="02000000000000000000" pitchFamily="2" charset="0"/>
              </a:rPr>
              <a:t> Nagroda</a:t>
            </a:r>
            <a:r>
              <a:rPr lang="en-US" altLang="pl-PL" sz="1400" b="1">
                <a:latin typeface="Roboto" panose="02000000000000000000" pitchFamily="2" charset="0"/>
              </a:rPr>
              <a:t> </a:t>
            </a:r>
            <a:r>
              <a:rPr lang="pl-PL" altLang="pl-PL" sz="1400" b="1">
                <a:latin typeface="Roboto" panose="02000000000000000000" pitchFamily="2" charset="0"/>
              </a:rPr>
              <a:t>w Dziedzinie Innowacyjnego Nauczania</a:t>
            </a:r>
            <a:endParaRPr lang="pl-PL" altLang="en-US" sz="1400">
              <a:latin typeface="Roboto" panose="02000000000000000000" pitchFamily="2" charset="0"/>
            </a:endParaRPr>
          </a:p>
        </p:txBody>
      </p:sp>
      <p:sp>
        <p:nvSpPr>
          <p:cNvPr id="17423" name="pole tekstowe 1"/>
          <p:cNvSpPr txBox="1">
            <a:spLocks noChangeArrowheads="1"/>
          </p:cNvSpPr>
          <p:nvPr/>
        </p:nvSpPr>
        <p:spPr bwMode="auto">
          <a:xfrm>
            <a:off x="6467996" y="3683659"/>
            <a:ext cx="19446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100">
                <a:latin typeface="Roboto" panose="02000000000000000000" pitchFamily="2" charset="0"/>
                <a:hlinkClick r:id="rId9" action="ppaction://hlinkfile"/>
              </a:rPr>
              <a:t>erasmusplus.org.pl/</a:t>
            </a:r>
            <a:r>
              <a:rPr lang="pl-PL" altLang="pl-PL" sz="1100" err="1">
                <a:latin typeface="Roboto" panose="02000000000000000000" pitchFamily="2" charset="0"/>
                <a:hlinkClick r:id="rId9" action="ppaction://hlinkfile"/>
              </a:rPr>
              <a:t>eita</a:t>
            </a:r>
            <a:endParaRPr lang="pl-PL" altLang="pl-PL" sz="120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98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800000">
            <a:off x="2263580" y="-526679"/>
            <a:ext cx="6880420" cy="6880420"/>
          </a:xfrm>
          <a:custGeom>
            <a:avLst/>
            <a:gdLst/>
            <a:ahLst/>
            <a:cxnLst/>
            <a:rect l="l" t="t" r="r" b="b"/>
            <a:pathLst>
              <a:path w="13760840" h="13760840">
                <a:moveTo>
                  <a:pt x="0" y="0"/>
                </a:moveTo>
                <a:lnTo>
                  <a:pt x="13760840" y="0"/>
                </a:lnTo>
                <a:lnTo>
                  <a:pt x="13760840" y="13760840"/>
                </a:lnTo>
                <a:lnTo>
                  <a:pt x="0" y="1376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8087338" y="4058930"/>
            <a:ext cx="1524901" cy="1524901"/>
          </a:xfrm>
          <a:custGeom>
            <a:avLst/>
            <a:gdLst/>
            <a:ahLst/>
            <a:cxnLst/>
            <a:rect l="l" t="t" r="r" b="b"/>
            <a:pathLst>
              <a:path w="3049801" h="3049801">
                <a:moveTo>
                  <a:pt x="0" y="0"/>
                </a:moveTo>
                <a:lnTo>
                  <a:pt x="3049800" y="0"/>
                </a:lnTo>
                <a:lnTo>
                  <a:pt x="3049800" y="3049801"/>
                </a:lnTo>
                <a:lnTo>
                  <a:pt x="0" y="3049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42646" y="1743727"/>
            <a:ext cx="616855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Eurodesk to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europejska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sieć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informacji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dla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</a:p>
          <a:p>
            <a:pPr>
              <a:lnSpc>
                <a:spcPts val="2700"/>
              </a:lnSpc>
            </a:pPr>
            <a:r>
              <a:rPr lang="en-US" b="1" dirty="0" err="1">
                <a:solidFill>
                  <a:srgbClr val="004AA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młodzieży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oraz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4AA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osób</a:t>
            </a:r>
            <a:r>
              <a:rPr lang="en-US" b="1" dirty="0">
                <a:solidFill>
                  <a:srgbClr val="004AA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4AA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pracujących</a:t>
            </a:r>
            <a:r>
              <a:rPr lang="en-US" b="1" dirty="0">
                <a:solidFill>
                  <a:srgbClr val="004AA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</a:p>
          <a:p>
            <a:pPr>
              <a:lnSpc>
                <a:spcPts val="2700"/>
              </a:lnSpc>
            </a:pPr>
            <a:r>
              <a:rPr lang="en-US" b="1" dirty="0">
                <a:solidFill>
                  <a:srgbClr val="004AA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z </a:t>
            </a:r>
            <a:r>
              <a:rPr lang="en-US" b="1" dirty="0" err="1">
                <a:solidFill>
                  <a:srgbClr val="004AA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młodzieżą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.</a:t>
            </a:r>
          </a:p>
          <a:p>
            <a:pPr>
              <a:lnSpc>
                <a:spcPts val="2700"/>
              </a:lnSpc>
            </a:pPr>
            <a:endParaRPr lang="en-US" b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Open Sans Bold"/>
            </a:endParaRPr>
          </a:p>
          <a:p>
            <a:pPr>
              <a:lnSpc>
                <a:spcPts val="2700"/>
              </a:lnSpc>
            </a:pP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Oferuje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dostęp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do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informacji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o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możliwościach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edukacji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mobilności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pracy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wolontariatu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oraz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projektów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europejskich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526175" y="-311621"/>
            <a:ext cx="3802095" cy="3659549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31584" r="-3158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2225587" y="-1869338"/>
            <a:ext cx="3656290" cy="3656290"/>
          </a:xfrm>
          <a:custGeom>
            <a:avLst/>
            <a:gdLst/>
            <a:ahLst/>
            <a:cxnLst/>
            <a:rect l="l" t="t" r="r" b="b"/>
            <a:pathLst>
              <a:path w="7312579" h="7312579">
                <a:moveTo>
                  <a:pt x="0" y="0"/>
                </a:moveTo>
                <a:lnTo>
                  <a:pt x="7312579" y="0"/>
                </a:lnTo>
                <a:lnTo>
                  <a:pt x="7312579" y="7312579"/>
                </a:lnTo>
                <a:lnTo>
                  <a:pt x="0" y="7312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3003604" y="528881"/>
            <a:ext cx="2100257" cy="383317"/>
          </a:xfrm>
          <a:custGeom>
            <a:avLst/>
            <a:gdLst/>
            <a:ahLst/>
            <a:cxnLst/>
            <a:rect l="l" t="t" r="r" b="b"/>
            <a:pathLst>
              <a:path w="4200514" h="766634">
                <a:moveTo>
                  <a:pt x="0" y="0"/>
                </a:moveTo>
                <a:lnTo>
                  <a:pt x="4200514" y="0"/>
                </a:lnTo>
                <a:lnTo>
                  <a:pt x="4200514" y="766634"/>
                </a:lnTo>
                <a:lnTo>
                  <a:pt x="0" y="766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00DC2401-C165-7DD8-B22E-7CE80ABC67EB}"/>
              </a:ext>
            </a:extLst>
          </p:cNvPr>
          <p:cNvSpPr/>
          <p:nvPr/>
        </p:nvSpPr>
        <p:spPr>
          <a:xfrm rot="10800000">
            <a:off x="2263580" y="-526679"/>
            <a:ext cx="6880420" cy="6880420"/>
          </a:xfrm>
          <a:custGeom>
            <a:avLst/>
            <a:gdLst/>
            <a:ahLst/>
            <a:cxnLst/>
            <a:rect l="l" t="t" r="r" b="b"/>
            <a:pathLst>
              <a:path w="13760840" h="13760840">
                <a:moveTo>
                  <a:pt x="0" y="0"/>
                </a:moveTo>
                <a:lnTo>
                  <a:pt x="13760840" y="0"/>
                </a:lnTo>
                <a:lnTo>
                  <a:pt x="13760840" y="13760840"/>
                </a:lnTo>
                <a:lnTo>
                  <a:pt x="0" y="1376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32626CCE-8B27-8705-3E5B-5ABB9BD71B7B}"/>
              </a:ext>
            </a:extLst>
          </p:cNvPr>
          <p:cNvSpPr/>
          <p:nvPr/>
        </p:nvSpPr>
        <p:spPr>
          <a:xfrm>
            <a:off x="8087338" y="4058930"/>
            <a:ext cx="1524901" cy="1524901"/>
          </a:xfrm>
          <a:custGeom>
            <a:avLst/>
            <a:gdLst/>
            <a:ahLst/>
            <a:cxnLst/>
            <a:rect l="l" t="t" r="r" b="b"/>
            <a:pathLst>
              <a:path w="3049801" h="3049801">
                <a:moveTo>
                  <a:pt x="0" y="0"/>
                </a:moveTo>
                <a:lnTo>
                  <a:pt x="3049800" y="0"/>
                </a:lnTo>
                <a:lnTo>
                  <a:pt x="3049800" y="3049801"/>
                </a:lnTo>
                <a:lnTo>
                  <a:pt x="0" y="3049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41BDFC37-60E9-FF32-D07B-E4274860CCAD}"/>
              </a:ext>
            </a:extLst>
          </p:cNvPr>
          <p:cNvSpPr/>
          <p:nvPr/>
        </p:nvSpPr>
        <p:spPr>
          <a:xfrm>
            <a:off x="-559980" y="-1919344"/>
            <a:ext cx="3656290" cy="3656290"/>
          </a:xfrm>
          <a:custGeom>
            <a:avLst/>
            <a:gdLst/>
            <a:ahLst/>
            <a:cxnLst/>
            <a:rect l="l" t="t" r="r" b="b"/>
            <a:pathLst>
              <a:path w="7312579" h="7312579">
                <a:moveTo>
                  <a:pt x="0" y="0"/>
                </a:moveTo>
                <a:lnTo>
                  <a:pt x="7312579" y="0"/>
                </a:lnTo>
                <a:lnTo>
                  <a:pt x="7312579" y="7312579"/>
                </a:lnTo>
                <a:lnTo>
                  <a:pt x="0" y="7312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6150248" y="-249524"/>
            <a:ext cx="3760207" cy="3619233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8"/>
              <a:stretch>
                <a:fillRect l="-28641" r="-34527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53220" y="2169743"/>
            <a:ext cx="5376323" cy="66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>
              <a:defRPr sz="16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>
                <a:sym typeface="Open Sans Bold"/>
              </a:rPr>
              <a:t>Programów</a:t>
            </a:r>
            <a:r>
              <a:rPr lang="en-US" dirty="0">
                <a:sym typeface="Open Sans Bold"/>
              </a:rPr>
              <a:t> </a:t>
            </a:r>
            <a:r>
              <a:rPr lang="en-US" dirty="0" err="1">
                <a:sym typeface="Open Sans Bold"/>
              </a:rPr>
              <a:t>Unii</a:t>
            </a:r>
            <a:r>
              <a:rPr lang="en-US" dirty="0">
                <a:sym typeface="Open Sans Bold"/>
              </a:rPr>
              <a:t> </a:t>
            </a:r>
            <a:r>
              <a:rPr lang="en-US" dirty="0" err="1">
                <a:sym typeface="Open Sans Bold"/>
              </a:rPr>
              <a:t>Europejskiej</a:t>
            </a:r>
            <a:r>
              <a:rPr lang="en-US" dirty="0">
                <a:sym typeface="Open Sans Bold"/>
              </a:rPr>
              <a:t> </a:t>
            </a:r>
          </a:p>
          <a:p>
            <a:r>
              <a:rPr lang="en-US" dirty="0">
                <a:sym typeface="Open Sans Bold"/>
              </a:rPr>
              <a:t>(np. Erasmus+, </a:t>
            </a:r>
            <a:r>
              <a:rPr lang="en-US" dirty="0" err="1">
                <a:sym typeface="Open Sans Bold"/>
              </a:rPr>
              <a:t>Europejski</a:t>
            </a:r>
            <a:r>
              <a:rPr lang="en-US" dirty="0">
                <a:sym typeface="Open Sans Bold"/>
              </a:rPr>
              <a:t> </a:t>
            </a:r>
            <a:r>
              <a:rPr lang="en-US" dirty="0" err="1">
                <a:sym typeface="Open Sans Bold"/>
              </a:rPr>
              <a:t>Korpus</a:t>
            </a:r>
            <a:r>
              <a:rPr lang="en-US" dirty="0">
                <a:sym typeface="Open Sans Bold"/>
              </a:rPr>
              <a:t> </a:t>
            </a:r>
            <a:r>
              <a:rPr lang="en-US" dirty="0" err="1">
                <a:sym typeface="Open Sans Bold"/>
              </a:rPr>
              <a:t>Solidarności</a:t>
            </a:r>
            <a:r>
              <a:rPr lang="en-US" dirty="0">
                <a:sym typeface="Open Sans Bold"/>
              </a:rPr>
              <a:t>),</a:t>
            </a:r>
          </a:p>
        </p:txBody>
      </p:sp>
      <p:sp>
        <p:nvSpPr>
          <p:cNvPr id="10" name="Freeform 10"/>
          <p:cNvSpPr/>
          <p:nvPr/>
        </p:nvSpPr>
        <p:spPr>
          <a:xfrm>
            <a:off x="272749" y="366756"/>
            <a:ext cx="2100257" cy="383317"/>
          </a:xfrm>
          <a:custGeom>
            <a:avLst/>
            <a:gdLst/>
            <a:ahLst/>
            <a:cxnLst/>
            <a:rect l="l" t="t" r="r" b="b"/>
            <a:pathLst>
              <a:path w="4200514" h="766634">
                <a:moveTo>
                  <a:pt x="0" y="0"/>
                </a:moveTo>
                <a:lnTo>
                  <a:pt x="4200514" y="0"/>
                </a:lnTo>
                <a:lnTo>
                  <a:pt x="4200514" y="766634"/>
                </a:lnTo>
                <a:lnTo>
                  <a:pt x="0" y="766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360078" y="2256422"/>
            <a:ext cx="453405" cy="188163"/>
          </a:xfrm>
          <a:custGeom>
            <a:avLst/>
            <a:gdLst/>
            <a:ahLst/>
            <a:cxnLst/>
            <a:rect l="l" t="t" r="r" b="b"/>
            <a:pathLst>
              <a:path w="906809" h="376326">
                <a:moveTo>
                  <a:pt x="0" y="0"/>
                </a:moveTo>
                <a:lnTo>
                  <a:pt x="906809" y="0"/>
                </a:lnTo>
                <a:lnTo>
                  <a:pt x="906809" y="376325"/>
                </a:lnTo>
                <a:lnTo>
                  <a:pt x="0" y="376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317716" y="1274163"/>
            <a:ext cx="5370070" cy="3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Dostarcza</a:t>
            </a: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aktualne</a:t>
            </a: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i </a:t>
            </a:r>
            <a:r>
              <a:rPr lang="en-US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rzetelne</a:t>
            </a: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informacje</a:t>
            </a: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na</a:t>
            </a: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temat</a:t>
            </a: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73006" y="3634873"/>
            <a:ext cx="5807460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Możliwości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wyjazdów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edukacyjnych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 i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wolontariatu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"/>
              </a:rPr>
              <a:t>,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63420" y="3018254"/>
            <a:ext cx="5885077" cy="3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Warsztatów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,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konferencji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,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szkoleń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 i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wymian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młodzieżowych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,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26411" y="4185544"/>
            <a:ext cx="4685575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Finansowania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projektów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sym typeface="Open Sans Bold"/>
              </a:rPr>
              <a:t>młodzieżowych</a:t>
            </a:r>
            <a:r>
              <a:rPr lang="en-US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.</a:t>
            </a:r>
          </a:p>
        </p:txBody>
      </p:sp>
      <p:sp>
        <p:nvSpPr>
          <p:cNvPr id="16" name="Freeform 16"/>
          <p:cNvSpPr/>
          <p:nvPr/>
        </p:nvSpPr>
        <p:spPr>
          <a:xfrm>
            <a:off x="953220" y="3138329"/>
            <a:ext cx="453405" cy="188163"/>
          </a:xfrm>
          <a:custGeom>
            <a:avLst/>
            <a:gdLst/>
            <a:ahLst/>
            <a:cxnLst/>
            <a:rect l="l" t="t" r="r" b="b"/>
            <a:pathLst>
              <a:path w="906809" h="376326">
                <a:moveTo>
                  <a:pt x="0" y="0"/>
                </a:moveTo>
                <a:lnTo>
                  <a:pt x="906809" y="0"/>
                </a:lnTo>
                <a:lnTo>
                  <a:pt x="906809" y="376325"/>
                </a:lnTo>
                <a:lnTo>
                  <a:pt x="0" y="376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663420" y="3794532"/>
            <a:ext cx="453405" cy="188163"/>
          </a:xfrm>
          <a:custGeom>
            <a:avLst/>
            <a:gdLst/>
            <a:ahLst/>
            <a:cxnLst/>
            <a:rect l="l" t="t" r="r" b="b"/>
            <a:pathLst>
              <a:path w="906809" h="376326">
                <a:moveTo>
                  <a:pt x="0" y="0"/>
                </a:moveTo>
                <a:lnTo>
                  <a:pt x="906809" y="0"/>
                </a:lnTo>
                <a:lnTo>
                  <a:pt x="906809" y="376325"/>
                </a:lnTo>
                <a:lnTo>
                  <a:pt x="0" y="376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2373006" y="4315247"/>
            <a:ext cx="453405" cy="188163"/>
          </a:xfrm>
          <a:custGeom>
            <a:avLst/>
            <a:gdLst/>
            <a:ahLst/>
            <a:cxnLst/>
            <a:rect l="l" t="t" r="r" b="b"/>
            <a:pathLst>
              <a:path w="906809" h="376326">
                <a:moveTo>
                  <a:pt x="0" y="0"/>
                </a:moveTo>
                <a:lnTo>
                  <a:pt x="906809" y="0"/>
                </a:lnTo>
                <a:lnTo>
                  <a:pt x="906809" y="376326"/>
                </a:lnTo>
                <a:lnTo>
                  <a:pt x="0" y="376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0A2B39F6-328C-2DD6-2CD1-B994F4498A7E}"/>
              </a:ext>
            </a:extLst>
          </p:cNvPr>
          <p:cNvSpPr/>
          <p:nvPr/>
        </p:nvSpPr>
        <p:spPr>
          <a:xfrm rot="10800000">
            <a:off x="2263580" y="-526679"/>
            <a:ext cx="6880420" cy="6880420"/>
          </a:xfrm>
          <a:custGeom>
            <a:avLst/>
            <a:gdLst/>
            <a:ahLst/>
            <a:cxnLst/>
            <a:rect l="l" t="t" r="r" b="b"/>
            <a:pathLst>
              <a:path w="13760840" h="13760840">
                <a:moveTo>
                  <a:pt x="0" y="0"/>
                </a:moveTo>
                <a:lnTo>
                  <a:pt x="13760840" y="0"/>
                </a:lnTo>
                <a:lnTo>
                  <a:pt x="13760840" y="13760840"/>
                </a:lnTo>
                <a:lnTo>
                  <a:pt x="0" y="1376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C64A4C7F-D7DF-9702-8D81-0691A7028DAD}"/>
              </a:ext>
            </a:extLst>
          </p:cNvPr>
          <p:cNvSpPr/>
          <p:nvPr/>
        </p:nvSpPr>
        <p:spPr>
          <a:xfrm>
            <a:off x="8087338" y="4058930"/>
            <a:ext cx="1524901" cy="1524901"/>
          </a:xfrm>
          <a:custGeom>
            <a:avLst/>
            <a:gdLst/>
            <a:ahLst/>
            <a:cxnLst/>
            <a:rect l="l" t="t" r="r" b="b"/>
            <a:pathLst>
              <a:path w="3049801" h="3049801">
                <a:moveTo>
                  <a:pt x="0" y="0"/>
                </a:moveTo>
                <a:lnTo>
                  <a:pt x="3049800" y="0"/>
                </a:lnTo>
                <a:lnTo>
                  <a:pt x="3049800" y="3049801"/>
                </a:lnTo>
                <a:lnTo>
                  <a:pt x="0" y="3049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037EF0D-C9A4-0048-0D77-39918AB8F49F}"/>
              </a:ext>
            </a:extLst>
          </p:cNvPr>
          <p:cNvSpPr/>
          <p:nvPr/>
        </p:nvSpPr>
        <p:spPr>
          <a:xfrm>
            <a:off x="5841023" y="-1890165"/>
            <a:ext cx="3656290" cy="3656290"/>
          </a:xfrm>
          <a:custGeom>
            <a:avLst/>
            <a:gdLst/>
            <a:ahLst/>
            <a:cxnLst/>
            <a:rect l="l" t="t" r="r" b="b"/>
            <a:pathLst>
              <a:path w="7312579" h="7312579">
                <a:moveTo>
                  <a:pt x="0" y="0"/>
                </a:moveTo>
                <a:lnTo>
                  <a:pt x="7312579" y="0"/>
                </a:lnTo>
                <a:lnTo>
                  <a:pt x="7312579" y="7312579"/>
                </a:lnTo>
                <a:lnTo>
                  <a:pt x="0" y="7312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6" name="TextBox 6"/>
          <p:cNvSpPr txBox="1"/>
          <p:nvPr/>
        </p:nvSpPr>
        <p:spPr>
          <a:xfrm>
            <a:off x="514349" y="802504"/>
            <a:ext cx="5698191" cy="1356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4"/>
              </a:lnSpc>
            </a:pP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To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źródło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wiedzy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dla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młodych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osób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chcących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rozwijać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swoje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kompetencje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w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międzynarodowym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sz="1822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środowisku</a:t>
            </a:r>
            <a:r>
              <a:rPr lang="en-US" sz="1822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. </a:t>
            </a:r>
            <a:endParaRPr lang="pl-PL" sz="1822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Open Sans Bold"/>
            </a:endParaRPr>
          </a:p>
          <a:p>
            <a:pPr>
              <a:lnSpc>
                <a:spcPts val="2734"/>
              </a:lnSpc>
            </a:pPr>
            <a:endParaRPr lang="en-US" sz="1822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Open Sans Bold"/>
            </a:endParaRPr>
          </a:p>
          <a:p>
            <a:pPr>
              <a:lnSpc>
                <a:spcPts val="2734"/>
              </a:lnSpc>
            </a:pPr>
            <a:r>
              <a:rPr lang="en-US" sz="1822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Oferuje</a:t>
            </a:r>
            <a:r>
              <a:rPr lang="en-US" sz="1822" dirty="0">
                <a:solidFill>
                  <a:srgbClr val="004AA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:</a:t>
            </a:r>
          </a:p>
        </p:txBody>
      </p:sp>
      <p:sp>
        <p:nvSpPr>
          <p:cNvPr id="9" name="Freeform 9"/>
          <p:cNvSpPr/>
          <p:nvPr/>
        </p:nvSpPr>
        <p:spPr>
          <a:xfrm>
            <a:off x="6619039" y="503475"/>
            <a:ext cx="2100257" cy="383317"/>
          </a:xfrm>
          <a:custGeom>
            <a:avLst/>
            <a:gdLst/>
            <a:ahLst/>
            <a:cxnLst/>
            <a:rect l="l" t="t" r="r" b="b"/>
            <a:pathLst>
              <a:path w="5600685" h="1022178">
                <a:moveTo>
                  <a:pt x="0" y="0"/>
                </a:moveTo>
                <a:lnTo>
                  <a:pt x="5600685" y="0"/>
                </a:lnTo>
                <a:lnTo>
                  <a:pt x="5600685" y="1022178"/>
                </a:lnTo>
                <a:lnTo>
                  <a:pt x="0" y="1022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207450" y="2345928"/>
            <a:ext cx="6980110" cy="170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bezpłatne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materiały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, </a:t>
            </a:r>
          </a:p>
          <a:p>
            <a:pPr>
              <a:lnSpc>
                <a:spcPts val="2700"/>
              </a:lnSpc>
            </a:pP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konsultacje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Open Sans Bold"/>
            </a:endParaRPr>
          </a:p>
          <a:p>
            <a:pPr>
              <a:lnSpc>
                <a:spcPts val="2700"/>
              </a:lnSpc>
            </a:pP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wsparcie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w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zakresie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planowania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kariery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,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podróży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i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działań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projektowych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,</a:t>
            </a:r>
          </a:p>
          <a:p>
            <a:pPr>
              <a:lnSpc>
                <a:spcPts val="2700"/>
              </a:lnSpc>
            </a:pP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organizację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spotkań</a:t>
            </a:r>
            <a:r>
              <a:rPr lang="pl-PL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, </a:t>
            </a:r>
            <a:r>
              <a:rPr lang="pl-PL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eurolekcji</a:t>
            </a:r>
            <a:r>
              <a:rPr lang="pl-PL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 Bold"/>
              </a:rPr>
              <a:t>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Open Sa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14350" y="2411056"/>
            <a:ext cx="453405" cy="1574055"/>
            <a:chOff x="0" y="0"/>
            <a:chExt cx="1209078" cy="41974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9078" cy="501767"/>
            </a:xfrm>
            <a:custGeom>
              <a:avLst/>
              <a:gdLst/>
              <a:ahLst/>
              <a:cxnLst/>
              <a:rect l="l" t="t" r="r" b="b"/>
              <a:pathLst>
                <a:path w="1209078" h="501767">
                  <a:moveTo>
                    <a:pt x="0" y="0"/>
                  </a:moveTo>
                  <a:lnTo>
                    <a:pt x="1209078" y="0"/>
                  </a:lnTo>
                  <a:lnTo>
                    <a:pt x="1209078" y="501767"/>
                  </a:lnTo>
                  <a:lnTo>
                    <a:pt x="0" y="501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930898"/>
              <a:ext cx="1209078" cy="501767"/>
            </a:xfrm>
            <a:custGeom>
              <a:avLst/>
              <a:gdLst/>
              <a:ahLst/>
              <a:cxnLst/>
              <a:rect l="l" t="t" r="r" b="b"/>
              <a:pathLst>
                <a:path w="1209078" h="501767">
                  <a:moveTo>
                    <a:pt x="0" y="0"/>
                  </a:moveTo>
                  <a:lnTo>
                    <a:pt x="1209078" y="0"/>
                  </a:lnTo>
                  <a:lnTo>
                    <a:pt x="1209078" y="501768"/>
                  </a:lnTo>
                  <a:lnTo>
                    <a:pt x="0" y="501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864466"/>
              <a:ext cx="1209078" cy="501767"/>
            </a:xfrm>
            <a:custGeom>
              <a:avLst/>
              <a:gdLst/>
              <a:ahLst/>
              <a:cxnLst/>
              <a:rect l="l" t="t" r="r" b="b"/>
              <a:pathLst>
                <a:path w="1209078" h="501767">
                  <a:moveTo>
                    <a:pt x="0" y="0"/>
                  </a:moveTo>
                  <a:lnTo>
                    <a:pt x="1209078" y="0"/>
                  </a:lnTo>
                  <a:lnTo>
                    <a:pt x="1209078" y="501767"/>
                  </a:lnTo>
                  <a:lnTo>
                    <a:pt x="0" y="501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3695711"/>
              <a:ext cx="1209078" cy="501767"/>
            </a:xfrm>
            <a:custGeom>
              <a:avLst/>
              <a:gdLst/>
              <a:ahLst/>
              <a:cxnLst/>
              <a:rect l="l" t="t" r="r" b="b"/>
              <a:pathLst>
                <a:path w="1209078" h="501767">
                  <a:moveTo>
                    <a:pt x="0" y="0"/>
                  </a:moveTo>
                  <a:lnTo>
                    <a:pt x="1209078" y="0"/>
                  </a:lnTo>
                  <a:lnTo>
                    <a:pt x="1209078" y="501768"/>
                  </a:lnTo>
                  <a:lnTo>
                    <a:pt x="0" y="501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930A74FF-429B-233B-13D6-D93C9342C0D0}"/>
              </a:ext>
            </a:extLst>
          </p:cNvPr>
          <p:cNvSpPr/>
          <p:nvPr/>
        </p:nvSpPr>
        <p:spPr>
          <a:xfrm rot="10800000">
            <a:off x="2263580" y="-526679"/>
            <a:ext cx="6880420" cy="6880420"/>
          </a:xfrm>
          <a:custGeom>
            <a:avLst/>
            <a:gdLst/>
            <a:ahLst/>
            <a:cxnLst/>
            <a:rect l="l" t="t" r="r" b="b"/>
            <a:pathLst>
              <a:path w="13760840" h="13760840">
                <a:moveTo>
                  <a:pt x="0" y="0"/>
                </a:moveTo>
                <a:lnTo>
                  <a:pt x="13760840" y="0"/>
                </a:lnTo>
                <a:lnTo>
                  <a:pt x="13760840" y="13760840"/>
                </a:lnTo>
                <a:lnTo>
                  <a:pt x="0" y="1376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2BB9DA91-369C-E8AB-183D-0BE9D8E2E5F2}"/>
              </a:ext>
            </a:extLst>
          </p:cNvPr>
          <p:cNvSpPr/>
          <p:nvPr/>
        </p:nvSpPr>
        <p:spPr>
          <a:xfrm>
            <a:off x="8087338" y="4058930"/>
            <a:ext cx="1524901" cy="1524901"/>
          </a:xfrm>
          <a:custGeom>
            <a:avLst/>
            <a:gdLst/>
            <a:ahLst/>
            <a:cxnLst/>
            <a:rect l="l" t="t" r="r" b="b"/>
            <a:pathLst>
              <a:path w="3049801" h="3049801">
                <a:moveTo>
                  <a:pt x="0" y="0"/>
                </a:moveTo>
                <a:lnTo>
                  <a:pt x="3049800" y="0"/>
                </a:lnTo>
                <a:lnTo>
                  <a:pt x="3049800" y="3049801"/>
                </a:lnTo>
                <a:lnTo>
                  <a:pt x="0" y="3049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260056" y="158318"/>
            <a:ext cx="7827282" cy="4470832"/>
            <a:chOff x="0" y="0"/>
            <a:chExt cx="20872752" cy="11922219"/>
          </a:xfrm>
        </p:grpSpPr>
        <p:sp>
          <p:nvSpPr>
            <p:cNvPr id="6" name="Freeform 6">
              <a:hlinkClick r:id="rId6" tooltip="https://eurodesk.eu"/>
            </p:cNvPr>
            <p:cNvSpPr/>
            <p:nvPr/>
          </p:nvSpPr>
          <p:spPr>
            <a:xfrm>
              <a:off x="0" y="0"/>
              <a:ext cx="8040705" cy="5899867"/>
            </a:xfrm>
            <a:custGeom>
              <a:avLst/>
              <a:gdLst/>
              <a:ahLst/>
              <a:cxnLst/>
              <a:rect l="l" t="t" r="r" b="b"/>
              <a:pathLst>
                <a:path w="8040705" h="5899867">
                  <a:moveTo>
                    <a:pt x="0" y="0"/>
                  </a:moveTo>
                  <a:lnTo>
                    <a:pt x="8040705" y="0"/>
                  </a:lnTo>
                  <a:lnTo>
                    <a:pt x="8040705" y="5899867"/>
                  </a:lnTo>
                  <a:lnTo>
                    <a:pt x="0" y="5899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>
              <a:hlinkClick r:id="rId8" tooltip="https://www.eurodesk.pl"/>
            </p:cNvPr>
            <p:cNvSpPr/>
            <p:nvPr/>
          </p:nvSpPr>
          <p:spPr>
            <a:xfrm>
              <a:off x="6625009" y="3340425"/>
              <a:ext cx="8390783" cy="6114783"/>
            </a:xfrm>
            <a:custGeom>
              <a:avLst/>
              <a:gdLst/>
              <a:ahLst/>
              <a:cxnLst/>
              <a:rect l="l" t="t" r="r" b="b"/>
              <a:pathLst>
                <a:path w="8390783" h="6114783">
                  <a:moveTo>
                    <a:pt x="0" y="0"/>
                  </a:moveTo>
                  <a:lnTo>
                    <a:pt x="8390782" y="0"/>
                  </a:lnTo>
                  <a:lnTo>
                    <a:pt x="8390782" y="6114783"/>
                  </a:lnTo>
                  <a:lnTo>
                    <a:pt x="0" y="6114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>
              <a:hlinkClick r:id="rId10" tooltip="https://youth.europa.eu/pl"/>
            </p:cNvPr>
            <p:cNvSpPr/>
            <p:nvPr/>
          </p:nvSpPr>
          <p:spPr>
            <a:xfrm>
              <a:off x="13838507" y="6161427"/>
              <a:ext cx="7034245" cy="5760791"/>
            </a:xfrm>
            <a:custGeom>
              <a:avLst/>
              <a:gdLst/>
              <a:ahLst/>
              <a:cxnLst/>
              <a:rect l="l" t="t" r="r" b="b"/>
              <a:pathLst>
                <a:path w="7034245" h="5760791">
                  <a:moveTo>
                    <a:pt x="0" y="0"/>
                  </a:moveTo>
                  <a:lnTo>
                    <a:pt x="7034245" y="0"/>
                  </a:lnTo>
                  <a:lnTo>
                    <a:pt x="7034245" y="5760792"/>
                  </a:lnTo>
                  <a:lnTo>
                    <a:pt x="0" y="5760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2051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765" y="1258096"/>
            <a:ext cx="1508526" cy="150852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4989" y="2602755"/>
            <a:ext cx="1588555" cy="15885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5894" y="3516461"/>
            <a:ext cx="1588555" cy="1588555"/>
          </a:xfrm>
          <a:prstGeom prst="rect">
            <a:avLst/>
          </a:prstGeom>
        </p:spPr>
      </p:pic>
      <p:sp>
        <p:nvSpPr>
          <p:cNvPr id="19" name="Freeform 9">
            <a:extLst>
              <a:ext uri="{FF2B5EF4-FFF2-40B4-BE49-F238E27FC236}">
                <a16:creationId xmlns:a16="http://schemas.microsoft.com/office/drawing/2014/main" id="{B00B6A84-29D1-43BD-3643-AD34DCB8E0AF}"/>
              </a:ext>
            </a:extLst>
          </p:cNvPr>
          <p:cNvSpPr/>
          <p:nvPr/>
        </p:nvSpPr>
        <p:spPr>
          <a:xfrm>
            <a:off x="5841023" y="-1890165"/>
            <a:ext cx="3656290" cy="3656290"/>
          </a:xfrm>
          <a:custGeom>
            <a:avLst/>
            <a:gdLst/>
            <a:ahLst/>
            <a:cxnLst/>
            <a:rect l="l" t="t" r="r" b="b"/>
            <a:pathLst>
              <a:path w="7312579" h="7312579">
                <a:moveTo>
                  <a:pt x="0" y="0"/>
                </a:moveTo>
                <a:lnTo>
                  <a:pt x="7312579" y="0"/>
                </a:lnTo>
                <a:lnTo>
                  <a:pt x="7312579" y="7312579"/>
                </a:lnTo>
                <a:lnTo>
                  <a:pt x="0" y="7312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7E178D7A-A244-80C4-3EC6-B300F0BDA0A1}"/>
              </a:ext>
            </a:extLst>
          </p:cNvPr>
          <p:cNvSpPr/>
          <p:nvPr/>
        </p:nvSpPr>
        <p:spPr>
          <a:xfrm>
            <a:off x="6619039" y="503475"/>
            <a:ext cx="2100257" cy="383317"/>
          </a:xfrm>
          <a:custGeom>
            <a:avLst/>
            <a:gdLst/>
            <a:ahLst/>
            <a:cxnLst/>
            <a:rect l="l" t="t" r="r" b="b"/>
            <a:pathLst>
              <a:path w="5600685" h="1022178">
                <a:moveTo>
                  <a:pt x="0" y="0"/>
                </a:moveTo>
                <a:lnTo>
                  <a:pt x="5600685" y="0"/>
                </a:lnTo>
                <a:lnTo>
                  <a:pt x="5600685" y="1022178"/>
                </a:lnTo>
                <a:lnTo>
                  <a:pt x="0" y="10221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Obraz zawierający biały, Grafika, wzór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5D570FF-EB3B-2B24-6BB6-F7E61A3EE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20" y="3166222"/>
            <a:ext cx="3576917" cy="2012016"/>
          </a:xfrm>
          <a:prstGeom prst="rect">
            <a:avLst/>
          </a:prstGeom>
        </p:spPr>
      </p:pic>
      <p:sp>
        <p:nvSpPr>
          <p:cNvPr id="3" name="Freeform 3" descr="A logo for a training and cooperation action  Description automatically generated"/>
          <p:cNvSpPr/>
          <p:nvPr/>
        </p:nvSpPr>
        <p:spPr>
          <a:xfrm>
            <a:off x="260282" y="208606"/>
            <a:ext cx="1258791" cy="802675"/>
          </a:xfrm>
          <a:custGeom>
            <a:avLst/>
            <a:gdLst/>
            <a:ahLst/>
            <a:cxnLst/>
            <a:rect l="l" t="t" r="r" b="b"/>
            <a:pathLst>
              <a:path w="2517582" h="1605350">
                <a:moveTo>
                  <a:pt x="0" y="0"/>
                </a:moveTo>
                <a:lnTo>
                  <a:pt x="2517582" y="0"/>
                </a:lnTo>
                <a:lnTo>
                  <a:pt x="2517582" y="1605350"/>
                </a:lnTo>
                <a:lnTo>
                  <a:pt x="0" y="160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" r="-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945056" y="246831"/>
            <a:ext cx="6132923" cy="72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000" b="1" dirty="0">
                <a:latin typeface="Poppins" panose="00000500000000000000" pitchFamily="2" charset="-18"/>
                <a:ea typeface="Now Bold"/>
                <a:cs typeface="Poppins" panose="00000500000000000000" pitchFamily="2" charset="-18"/>
                <a:sym typeface="Now Bold"/>
              </a:rPr>
              <a:t>Training and Cooperation Activities (TCA)</a:t>
            </a:r>
          </a:p>
          <a:p>
            <a:pPr>
              <a:lnSpc>
                <a:spcPts val="2940"/>
              </a:lnSpc>
            </a:pPr>
            <a:r>
              <a:rPr lang="en-US" sz="2000" b="1" dirty="0" err="1">
                <a:latin typeface="Poppins" panose="00000500000000000000" pitchFamily="2" charset="-18"/>
                <a:ea typeface="Now Bold"/>
                <a:cs typeface="Poppins" panose="00000500000000000000" pitchFamily="2" charset="-18"/>
                <a:sym typeface="Now Bold"/>
              </a:rPr>
              <a:t>Szkolenia</a:t>
            </a:r>
            <a:r>
              <a:rPr lang="en-US" sz="2000" b="1" dirty="0">
                <a:latin typeface="Poppins" panose="00000500000000000000" pitchFamily="2" charset="-18"/>
                <a:ea typeface="Now Bold"/>
                <a:cs typeface="Poppins" panose="00000500000000000000" pitchFamily="2" charset="-18"/>
                <a:sym typeface="Now Bold"/>
              </a:rPr>
              <a:t> </a:t>
            </a:r>
            <a:r>
              <a:rPr lang="en-US" sz="2000" b="1" dirty="0" err="1">
                <a:latin typeface="Poppins" panose="00000500000000000000" pitchFamily="2" charset="-18"/>
                <a:ea typeface="Now Bold"/>
                <a:cs typeface="Poppins" panose="00000500000000000000" pitchFamily="2" charset="-18"/>
                <a:sym typeface="Now Bold"/>
              </a:rPr>
              <a:t>międzynarodowe</a:t>
            </a:r>
            <a:r>
              <a:rPr lang="en-US" sz="2000" b="1" dirty="0">
                <a:latin typeface="Poppins" panose="00000500000000000000" pitchFamily="2" charset="-18"/>
                <a:ea typeface="Now Bold"/>
                <a:cs typeface="Poppins" panose="00000500000000000000" pitchFamily="2" charset="-18"/>
                <a:sym typeface="Now Bold"/>
              </a:rPr>
              <a:t> Erasmus+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F224021-CA0A-1536-3EA9-85AF489CC3E0}"/>
              </a:ext>
            </a:extLst>
          </p:cNvPr>
          <p:cNvSpPr txBox="1"/>
          <p:nvPr/>
        </p:nvSpPr>
        <p:spPr>
          <a:xfrm>
            <a:off x="2175829" y="1613395"/>
            <a:ext cx="4805650" cy="408623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l-PL" altLang="en-US" sz="1800" dirty="0"/>
              <a:t>Szkolenia w Polsce i za granicą</a:t>
            </a:r>
            <a:endParaRPr lang="en-US" sz="18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19756BB-22F7-A606-EB8B-CE93A8866D09}"/>
              </a:ext>
            </a:extLst>
          </p:cNvPr>
          <p:cNvSpPr txBox="1"/>
          <p:nvPr/>
        </p:nvSpPr>
        <p:spPr>
          <a:xfrm>
            <a:off x="2169174" y="2831241"/>
            <a:ext cx="4812305" cy="408623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l-PL" altLang="en-US" sz="1800" dirty="0"/>
              <a:t>Wydarzenia sieciujące</a:t>
            </a:r>
            <a:endParaRPr lang="pl-PL" sz="18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67A1BBF-213F-8B36-EEB5-98183558CAB3}"/>
              </a:ext>
            </a:extLst>
          </p:cNvPr>
          <p:cNvSpPr txBox="1"/>
          <p:nvPr/>
        </p:nvSpPr>
        <p:spPr>
          <a:xfrm>
            <a:off x="2169174" y="2205704"/>
            <a:ext cx="4812305" cy="408623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l-PL" altLang="en-US" sz="1800" dirty="0"/>
              <a:t>Konferencje</a:t>
            </a:r>
            <a:endParaRPr lang="en-US" sz="18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04AD4B4-12E8-A0CD-D595-1965AA4A999D}"/>
              </a:ext>
            </a:extLst>
          </p:cNvPr>
          <p:cNvSpPr txBox="1"/>
          <p:nvPr/>
        </p:nvSpPr>
        <p:spPr>
          <a:xfrm>
            <a:off x="2169174" y="3456778"/>
            <a:ext cx="4812305" cy="408623"/>
          </a:xfrm>
          <a:prstGeom prst="roundRect">
            <a:avLst/>
          </a:prstGeom>
          <a:solidFill>
            <a:srgbClr val="2CB7C5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l-PL" sz="1800" dirty="0"/>
              <a:t>Wizyty studyjne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2F43A1A-E3AB-F4B1-17F0-0EAD74253999}"/>
              </a:ext>
            </a:extLst>
          </p:cNvPr>
          <p:cNvSpPr txBox="1"/>
          <p:nvPr/>
        </p:nvSpPr>
        <p:spPr>
          <a:xfrm>
            <a:off x="2169174" y="4417296"/>
            <a:ext cx="71157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erasmusplus.org.pl/szkolenia-miedzynarodowe-erasmus-tca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>
            <a:extLst>
              <a:ext uri="{FF2B5EF4-FFF2-40B4-BE49-F238E27FC236}">
                <a16:creationId xmlns:a16="http://schemas.microsoft.com/office/drawing/2014/main" id="{A4A1ED58-51B1-367A-881A-670EA1CB2464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3445930" cy="16561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4800" b="1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Dziękuję</a:t>
            </a:r>
          </a:p>
          <a:p>
            <a:pPr algn="l"/>
            <a:r>
              <a:rPr lang="pl-PL" sz="4800" b="1">
                <a:solidFill>
                  <a:srgbClr val="003A42"/>
                </a:solidFill>
                <a:latin typeface="Poppins" panose="02000000000000000000" pitchFamily="2" charset="-18"/>
                <a:cs typeface="Poppins" panose="02000000000000000000" pitchFamily="2" charset="-18"/>
              </a:rPr>
              <a:t>za uwagę</a:t>
            </a: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B7CD4DCC-EA6D-41DA-FDEF-1DE8D7D0C7C6}"/>
              </a:ext>
            </a:extLst>
          </p:cNvPr>
          <p:cNvSpPr txBox="1">
            <a:spLocks/>
          </p:cNvSpPr>
          <p:nvPr/>
        </p:nvSpPr>
        <p:spPr>
          <a:xfrm>
            <a:off x="251520" y="2571750"/>
            <a:ext cx="4320480" cy="1559055"/>
          </a:xfr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sz="1600" b="1" dirty="0">
                <a:solidFill>
                  <a:srgbClr val="2CB7C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Magdalena Senator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Erasmus+ </a:t>
            </a:r>
            <a:r>
              <a:rPr lang="pl-PL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InnHUB</a:t>
            </a:r>
            <a:r>
              <a:rPr lang="pl-PL" sz="1600" b="1" dirty="0">
                <a:solidFill>
                  <a:srgbClr val="2CB7C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Łódź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Zespół współpracy z regionami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Fundacja Rozwoju Systemu Edukacji</a:t>
            </a:r>
            <a:r>
              <a:rPr lang="pl-PL" sz="11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     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  <a:defRPr/>
            </a:pPr>
            <a:r>
              <a:rPr lang="pl-PL" sz="11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          </a:t>
            </a:r>
            <a:r>
              <a:rPr lang="pl-PL" sz="1100" b="1" dirty="0" err="1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magdalena.senator</a:t>
            </a:r>
            <a:r>
              <a:rPr lang="pt-BR" sz="1100" b="1" dirty="0">
                <a:solidFill>
                  <a:srgbClr val="003A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@frse.org.pl</a:t>
            </a:r>
            <a:endParaRPr lang="pl-PL" sz="1100" b="1" dirty="0">
              <a:solidFill>
                <a:srgbClr val="003A4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Obraz 6" descr="Obraz zawierający zrzut ekranu&#10;&#10;Opis wygenerowany automatycznie">
            <a:extLst>
              <a:ext uri="{FF2B5EF4-FFF2-40B4-BE49-F238E27FC236}">
                <a16:creationId xmlns:a16="http://schemas.microsoft.com/office/drawing/2014/main" id="{538C4085-626C-DEA1-A75F-843C1D19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10579" r="68956" b="71644"/>
          <a:stretch/>
        </p:blipFill>
        <p:spPr>
          <a:xfrm>
            <a:off x="486783" y="5706306"/>
            <a:ext cx="448720" cy="45236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A5A2BDE-A81A-20D8-A252-33FD52E51323}"/>
              </a:ext>
            </a:extLst>
          </p:cNvPr>
          <p:cNvSpPr txBox="1"/>
          <p:nvPr/>
        </p:nvSpPr>
        <p:spPr>
          <a:xfrm>
            <a:off x="935503" y="5775556"/>
            <a:ext cx="410704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pl-PL" sz="1867" b="1">
                <a:solidFill>
                  <a:srgbClr val="004B6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Centra Innowacji Erasmus+ InnHUB</a:t>
            </a:r>
          </a:p>
        </p:txBody>
      </p:sp>
      <p:pic>
        <p:nvPicPr>
          <p:cNvPr id="5" name="Grafika 4" descr="Koperta z wypełnieniem pełnym">
            <a:extLst>
              <a:ext uri="{FF2B5EF4-FFF2-40B4-BE49-F238E27FC236}">
                <a16:creationId xmlns:a16="http://schemas.microsoft.com/office/drawing/2014/main" id="{FCD16D44-790B-F7C6-81C1-5C5E53C25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528" y="3534057"/>
            <a:ext cx="245681" cy="245681"/>
          </a:xfrm>
          <a:prstGeom prst="rect">
            <a:avLst/>
          </a:prstGeom>
        </p:spPr>
      </p:pic>
      <p:pic>
        <p:nvPicPr>
          <p:cNvPr id="6" name="Obraz 5" descr="Obraz zawierający zrzut ekranu&#10;&#10;Opis wygenerowany automatycznie">
            <a:extLst>
              <a:ext uri="{FF2B5EF4-FFF2-40B4-BE49-F238E27FC236}">
                <a16:creationId xmlns:a16="http://schemas.microsoft.com/office/drawing/2014/main" id="{2B4C0EFC-3914-BCFA-F9F1-F81E6FC919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10579" r="68956" b="71644"/>
          <a:stretch/>
        </p:blipFill>
        <p:spPr>
          <a:xfrm>
            <a:off x="251520" y="4731990"/>
            <a:ext cx="285710" cy="288032"/>
          </a:xfrm>
          <a:prstGeom prst="rect">
            <a:avLst/>
          </a:prstGeom>
        </p:spPr>
      </p:pic>
      <p:pic>
        <p:nvPicPr>
          <p:cNvPr id="8" name="Obraz 7" descr="Obraz zawierający zrzut ekranu&#10;&#10;Opis wygenerowany automatycznie">
            <a:extLst>
              <a:ext uri="{FF2B5EF4-FFF2-40B4-BE49-F238E27FC236}">
                <a16:creationId xmlns:a16="http://schemas.microsoft.com/office/drawing/2014/main" id="{4A9D0908-95B9-7100-5161-9EB08E9CDD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E8FFFF"/>
              </a:clrFrom>
              <a:clrTo>
                <a:srgbClr val="E8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481"/>
                    </a14:imgEffect>
                    <a14:imgEffect>
                      <a14:saturation sat="1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47" t="49999" r="13016" b="32761"/>
          <a:stretch/>
        </p:blipFill>
        <p:spPr>
          <a:xfrm>
            <a:off x="251520" y="4371950"/>
            <a:ext cx="288032" cy="29668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1917845-2CF2-9510-23B4-82EBB292CFD9}"/>
              </a:ext>
            </a:extLst>
          </p:cNvPr>
          <p:cNvSpPr txBox="1"/>
          <p:nvPr/>
        </p:nvSpPr>
        <p:spPr>
          <a:xfrm>
            <a:off x="611560" y="4429150"/>
            <a:ext cx="32180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900" b="1">
                <a:solidFill>
                  <a:srgbClr val="004B6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Centrum Innowacji Erasmus+ </a:t>
            </a:r>
            <a:r>
              <a:rPr lang="pl-PL" sz="900" b="1" err="1">
                <a:solidFill>
                  <a:srgbClr val="004B6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InnHub</a:t>
            </a:r>
            <a:r>
              <a:rPr lang="pl-PL" sz="900" b="1">
                <a:solidFill>
                  <a:srgbClr val="004B6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 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6DE7BAD-EB04-246F-9935-ABC817E0F9DF}"/>
              </a:ext>
            </a:extLst>
          </p:cNvPr>
          <p:cNvSpPr txBox="1"/>
          <p:nvPr/>
        </p:nvSpPr>
        <p:spPr>
          <a:xfrm>
            <a:off x="611560" y="4731990"/>
            <a:ext cx="30802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pl-PL" sz="900" b="1">
                <a:solidFill>
                  <a:srgbClr val="004B6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Centra Innowacji Erasmus+ InnHUB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3BA48-D703-C5A4-27DA-811521871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A29FB9-67E9-B891-B794-A4A1F4D83154}"/>
              </a:ext>
            </a:extLst>
          </p:cNvPr>
          <p:cNvSpPr txBox="1">
            <a:spLocks/>
          </p:cNvSpPr>
          <p:nvPr/>
        </p:nvSpPr>
        <p:spPr bwMode="auto">
          <a:xfrm>
            <a:off x="0" y="214296"/>
            <a:ext cx="9144000" cy="5908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pl-PL" altLang="en-US" sz="2400" b="1">
              <a:solidFill>
                <a:srgbClr val="007FC8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24" name="Obraz 112">
            <a:extLst>
              <a:ext uri="{FF2B5EF4-FFF2-40B4-BE49-F238E27FC236}">
                <a16:creationId xmlns:a16="http://schemas.microsoft.com/office/drawing/2014/main" id="{D6D7773E-7E11-0AF4-E83A-1374EC0C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6" y="1851670"/>
            <a:ext cx="1391406" cy="8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114" descr="Obraz zawierający tekst&#10;&#10;Opis wygenerowany automatycznie">
            <a:extLst>
              <a:ext uri="{FF2B5EF4-FFF2-40B4-BE49-F238E27FC236}">
                <a16:creationId xmlns:a16="http://schemas.microsoft.com/office/drawing/2014/main" id="{9C7E4328-C236-50C8-9B69-FE7E9029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0" y="3561249"/>
            <a:ext cx="1021657" cy="47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115">
            <a:extLst>
              <a:ext uri="{FF2B5EF4-FFF2-40B4-BE49-F238E27FC236}">
                <a16:creationId xmlns:a16="http://schemas.microsoft.com/office/drawing/2014/main" id="{A8FC1D73-B6AD-84BB-0E8D-F4E4A3EC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24" y="2693808"/>
            <a:ext cx="736949" cy="73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DE78364-05A6-2560-F793-3AEC59F0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86" y="3514625"/>
            <a:ext cx="592587" cy="7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Logotypy - Politechnika Opolska">
            <a:extLst>
              <a:ext uri="{FF2B5EF4-FFF2-40B4-BE49-F238E27FC236}">
                <a16:creationId xmlns:a16="http://schemas.microsoft.com/office/drawing/2014/main" id="{D0E3E585-9915-4F4D-C0AC-89CD3AB5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54" y="2009424"/>
            <a:ext cx="848212" cy="47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570807C8-56FB-834E-3E65-F0DC81971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774" y="1252808"/>
            <a:ext cx="755651" cy="488267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25ED057B-6A02-6CEA-6435-6B675BEDA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494" y="1922098"/>
            <a:ext cx="848212" cy="649652"/>
          </a:xfrm>
          <a:prstGeom prst="rect">
            <a:avLst/>
          </a:prstGeom>
        </p:spPr>
      </p:pic>
      <p:pic>
        <p:nvPicPr>
          <p:cNvPr id="31" name="Obraz 30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AEC32BC1-E9EB-1183-4627-532E73F93E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4320480" cy="579666"/>
          </a:xfrm>
          <a:prstGeom prst="rect">
            <a:avLst/>
          </a:prstGeom>
        </p:spPr>
      </p:pic>
      <p:pic>
        <p:nvPicPr>
          <p:cNvPr id="32" name="Obraz 31" descr="Obraz zawierający Czcionka, Grafika, symbol, tekst&#10;&#10;Opis wygenerowany automatycznie">
            <a:extLst>
              <a:ext uri="{FF2B5EF4-FFF2-40B4-BE49-F238E27FC236}">
                <a16:creationId xmlns:a16="http://schemas.microsoft.com/office/drawing/2014/main" id="{BB7E3F7F-96D4-BFDC-943B-F032B8813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6" y="1207109"/>
            <a:ext cx="1375065" cy="579666"/>
          </a:xfrm>
          <a:prstGeom prst="rect">
            <a:avLst/>
          </a:prstGeom>
        </p:spPr>
      </p:pic>
      <p:pic>
        <p:nvPicPr>
          <p:cNvPr id="34" name="Obraz 33" descr="Obraz zawierający tekst, Czcionka, logo, symbol&#10;&#10;Opis wygenerowany automatycznie">
            <a:extLst>
              <a:ext uri="{FF2B5EF4-FFF2-40B4-BE49-F238E27FC236}">
                <a16:creationId xmlns:a16="http://schemas.microsoft.com/office/drawing/2014/main" id="{038FE1FD-4C6B-A09A-4B5C-4A65790932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3758"/>
            <a:ext cx="1346549" cy="792088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88D5B255-A5AC-327A-9A6C-06765C7F7550}"/>
              </a:ext>
            </a:extLst>
          </p:cNvPr>
          <p:cNvSpPr txBox="1"/>
          <p:nvPr/>
        </p:nvSpPr>
        <p:spPr>
          <a:xfrm>
            <a:off x="1691680" y="120359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Politechnika Białostocka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Centrum Nowoczesnego Kształcenia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I piętro, pokój 9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ul. Zwierzyniecka 16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0AE141D-8DF3-402C-F1A7-E9E1A6F82A07}"/>
              </a:ext>
            </a:extLst>
          </p:cNvPr>
          <p:cNvSpPr txBox="1"/>
          <p:nvPr/>
        </p:nvSpPr>
        <p:spPr>
          <a:xfrm>
            <a:off x="1691680" y="1995686"/>
            <a:ext cx="2952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Uniwersytet Gdański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Biblioteka Główna Uniwersytetu Gdańskiego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piętro 3, pokój 3.37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ul. Wita Stwosza 53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578F28B-8F15-60B4-D4E1-D0081A07E657}"/>
              </a:ext>
            </a:extLst>
          </p:cNvPr>
          <p:cNvSpPr txBox="1"/>
          <p:nvPr/>
        </p:nvSpPr>
        <p:spPr>
          <a:xfrm>
            <a:off x="6372200" y="1203598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Politechnika Łódzka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Centrum Współpracy Międzynarodowej Politechniki Łódzkiej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Budynek A16, parter, pokój 6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ul. Żwirki 36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3056095E-A2ED-0318-8303-89571CF9390C}"/>
              </a:ext>
            </a:extLst>
          </p:cNvPr>
          <p:cNvSpPr txBox="1"/>
          <p:nvPr/>
        </p:nvSpPr>
        <p:spPr>
          <a:xfrm>
            <a:off x="6372200" y="1995686"/>
            <a:ext cx="3096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Politechnika Opolska | Uniwersytet Opolski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Centrum Nauka Biznes | Politechnika Opolska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3 piętro, pokój 405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ul. Ludwika Waryńskiego 4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546476FA-AB94-343D-35A6-5F7569DD3CFF}"/>
              </a:ext>
            </a:extLst>
          </p:cNvPr>
          <p:cNvSpPr txBox="1"/>
          <p:nvPr/>
        </p:nvSpPr>
        <p:spPr>
          <a:xfrm>
            <a:off x="1691680" y="3507854"/>
            <a:ext cx="3816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Uniwersytet Ekonomiczny w Krakowie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Pawilon C, parter, pokój 078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ul. Rakowicka 27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25E75551-29C0-1902-C57C-E13D61E0400F}"/>
              </a:ext>
            </a:extLst>
          </p:cNvPr>
          <p:cNvSpPr txBox="1"/>
          <p:nvPr/>
        </p:nvSpPr>
        <p:spPr>
          <a:xfrm>
            <a:off x="1691680" y="2787774"/>
            <a:ext cx="3960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Uniwersytet Ekonomiczny w Katowicach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Budynek A, parter, pokój A-112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ul. Bogucicka 3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68BE0997-655C-FC71-C54B-0FFC6FE07670}"/>
              </a:ext>
            </a:extLst>
          </p:cNvPr>
          <p:cNvSpPr txBox="1"/>
          <p:nvPr/>
        </p:nvSpPr>
        <p:spPr>
          <a:xfrm>
            <a:off x="6372200" y="2787774"/>
            <a:ext cx="4464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Politechnika Poznańska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Centrum Wykładowe Politechniki Poznańskiej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parter, pokój 44, hol obok Biblioteki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ul. Piotrowo 2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1E8F0224-DF23-43F9-3486-173102C1B579}"/>
              </a:ext>
            </a:extLst>
          </p:cNvPr>
          <p:cNvSpPr txBox="1"/>
          <p:nvPr/>
        </p:nvSpPr>
        <p:spPr>
          <a:xfrm>
            <a:off x="6372200" y="3651870"/>
            <a:ext cx="259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Politechnika Wrocławska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wejście od ulicy </a:t>
            </a:r>
          </a:p>
          <a:p>
            <a:r>
              <a:rPr lang="pl-PL" sz="800">
                <a:latin typeface="Roboto Light" panose="02000000000000000000" pitchFamily="2" charset="0"/>
                <a:ea typeface="Roboto Light" panose="02000000000000000000" pitchFamily="2" charset="0"/>
              </a:rPr>
              <a:t>pl. Grunwaldzki 19</a:t>
            </a:r>
          </a:p>
        </p:txBody>
      </p:sp>
    </p:spTree>
    <p:extLst>
      <p:ext uri="{BB962C8B-B14F-4D97-AF65-F5344CB8AC3E}">
        <p14:creationId xmlns:p14="http://schemas.microsoft.com/office/powerpoint/2010/main" val="84059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179512" y="1059582"/>
            <a:ext cx="201622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sz="1200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We wcześniejszych latach FRSE realizowała w Polsce program </a:t>
            </a:r>
            <a:r>
              <a:rPr lang="pl-PL" sz="1200" b="1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"</a:t>
            </a:r>
            <a:r>
              <a:rPr lang="pl-PL" sz="1200" b="1" i="0" err="1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Socrates</a:t>
            </a:r>
            <a:r>
              <a:rPr lang="pl-PL" sz="1200" b="1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/</a:t>
            </a:r>
            <a:r>
              <a:rPr lang="pl-PL" sz="1200" b="1" i="0" err="1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Socrates</a:t>
            </a:r>
            <a:r>
              <a:rPr lang="pl-PL" sz="1200" b="1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II", </a:t>
            </a:r>
            <a:r>
              <a:rPr lang="pl-PL" sz="1200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 także jego kontynuację pod postacią programu </a:t>
            </a:r>
            <a:r>
              <a:rPr lang="pl-PL" sz="1200" b="1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„Uczenie się przez całe życie” </a:t>
            </a:r>
            <a:r>
              <a:rPr lang="pl-PL" sz="1200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(Erasmus, Leonardo da Vinci, Comenius i Grundtvig) oraz program </a:t>
            </a:r>
            <a:r>
              <a:rPr lang="pl-PL" sz="1200" b="1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„Młodzież w działaniu”. </a:t>
            </a:r>
          </a:p>
          <a:p>
            <a:pPr eaLnBrk="1" hangingPunct="1">
              <a:spcAft>
                <a:spcPts val="600"/>
              </a:spcAft>
            </a:pPr>
            <a:r>
              <a:rPr lang="pl-PL" sz="1200" i="0"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Obecnie pełni m.in. funkcje:</a:t>
            </a:r>
            <a:endParaRPr lang="pl-PL" altLang="pl-PL" sz="120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spcAft>
                <a:spcPts val="600"/>
              </a:spcAft>
            </a:pPr>
            <a:endParaRPr lang="pl-PL" altLang="pl-PL" sz="1400">
              <a:latin typeface="Roboto" panose="02000000000000000000" pitchFamily="2" charset="0"/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 bwMode="auto">
          <a:xfrm>
            <a:off x="0" y="123478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l-PL" altLang="pl-PL" sz="35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Programy</a:t>
            </a:r>
            <a:r>
              <a:rPr lang="pl-PL" altLang="pl-PL" sz="2400" b="1">
                <a:solidFill>
                  <a:srgbClr val="003A42"/>
                </a:solidFill>
                <a:latin typeface="Roboto" panose="02000000000000000000" pitchFamily="2" charset="0"/>
              </a:rPr>
              <a:t> </a:t>
            </a:r>
            <a:r>
              <a:rPr lang="pl-PL" altLang="pl-PL" sz="35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i inicjatywy</a:t>
            </a:r>
          </a:p>
        </p:txBody>
      </p:sp>
      <p:sp>
        <p:nvSpPr>
          <p:cNvPr id="4" name="pole tekstowe 1"/>
          <p:cNvSpPr txBox="1">
            <a:spLocks noChangeArrowheads="1"/>
          </p:cNvSpPr>
          <p:nvPr/>
        </p:nvSpPr>
        <p:spPr bwMode="auto">
          <a:xfrm>
            <a:off x="5087153" y="849390"/>
            <a:ext cx="338437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Narodowej Agencji Programu Erasmus+</a:t>
            </a:r>
          </a:p>
          <a:p>
            <a:pPr eaLnBrk="1" hangingPunct="1">
              <a:spcAft>
                <a:spcPts val="600"/>
              </a:spcAft>
            </a:pP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  <a:hlinkClick r:id="rId3" action="ppaction://hlinkfile"/>
              </a:rPr>
              <a:t>erasmusplus.org.pl</a:t>
            </a:r>
            <a:endParaRPr lang="pl-PL" altLang="pl-PL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016748" y="2067694"/>
            <a:ext cx="412725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Narodowej Agencji Europejskiego Korpusu Solidarności</a:t>
            </a:r>
          </a:p>
          <a:p>
            <a:pPr eaLnBrk="1" hangingPunct="1">
              <a:spcAft>
                <a:spcPts val="600"/>
              </a:spcAft>
            </a:pP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  <a:hlinkClick r:id="rId4" action="ppaction://hlinkfile"/>
              </a:rPr>
              <a:t>eks.org.pl</a:t>
            </a:r>
            <a:endParaRPr lang="pl-PL" altLang="pl-PL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7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9702"/>
            <a:ext cx="1447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1"/>
          <p:cNvSpPr txBox="1">
            <a:spLocks noChangeArrowheads="1"/>
          </p:cNvSpPr>
          <p:nvPr/>
        </p:nvSpPr>
        <p:spPr bwMode="auto">
          <a:xfrm>
            <a:off x="5076056" y="3147814"/>
            <a:ext cx="3672408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Koordynatora prac Polskiego Biura Eurydice</a:t>
            </a:r>
          </a:p>
          <a:p>
            <a:pPr algn="just" eaLnBrk="1" hangingPunct="1">
              <a:spcAft>
                <a:spcPts val="600"/>
              </a:spcAft>
            </a:pP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  <a:hlinkClick r:id="rId6" action="ppaction://hlinkfile"/>
              </a:rPr>
              <a:t>eurydice.org.pl</a:t>
            </a:r>
            <a:endParaRPr lang="pl-PL" altLang="pl-PL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1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7814"/>
            <a:ext cx="12509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"/>
          <p:cNvSpPr txBox="1">
            <a:spLocks noChangeArrowheads="1"/>
          </p:cNvSpPr>
          <p:nvPr/>
        </p:nvSpPr>
        <p:spPr bwMode="auto">
          <a:xfrm>
            <a:off x="5087154" y="3977357"/>
            <a:ext cx="3672408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</a:rPr>
              <a:t>Koordynatora Krajowego Biura Eurodesk Polska</a:t>
            </a:r>
          </a:p>
          <a:p>
            <a:pPr algn="just" eaLnBrk="1" hangingPunct="1">
              <a:spcAft>
                <a:spcPts val="600"/>
              </a:spcAft>
            </a:pPr>
            <a:r>
              <a:rPr lang="pl-PL" altLang="pl-PL" sz="1200">
                <a:latin typeface="Roboto Light" panose="02000000000000000000" pitchFamily="2" charset="0"/>
                <a:ea typeface="Roboto Light" panose="02000000000000000000" pitchFamily="2" charset="0"/>
                <a:hlinkClick r:id="rId8"/>
              </a:rPr>
              <a:t>www.eurodesk.pl</a:t>
            </a:r>
            <a:endParaRPr lang="pl-PL" altLang="pl-PL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3" name="Obraz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86" y="4116370"/>
            <a:ext cx="12287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Łącznik prosty 19"/>
          <p:cNvCxnSpPr>
            <a:cxnSpLocks/>
          </p:cNvCxnSpPr>
          <p:nvPr/>
        </p:nvCxnSpPr>
        <p:spPr>
          <a:xfrm>
            <a:off x="2411760" y="1014263"/>
            <a:ext cx="0" cy="3232398"/>
          </a:xfrm>
          <a:prstGeom prst="line">
            <a:avLst/>
          </a:prstGeom>
          <a:ln w="12700">
            <a:solidFill>
              <a:srgbClr val="003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21"/>
          <p:cNvCxnSpPr>
            <a:cxnSpLocks/>
          </p:cNvCxnSpPr>
          <p:nvPr/>
        </p:nvCxnSpPr>
        <p:spPr>
          <a:xfrm flipH="1">
            <a:off x="2411761" y="1015850"/>
            <a:ext cx="504055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23"/>
          <p:cNvCxnSpPr/>
          <p:nvPr/>
        </p:nvCxnSpPr>
        <p:spPr>
          <a:xfrm flipH="1">
            <a:off x="2411760" y="2427734"/>
            <a:ext cx="505644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29"/>
          <p:cNvCxnSpPr>
            <a:cxnSpLocks/>
          </p:cNvCxnSpPr>
          <p:nvPr/>
        </p:nvCxnSpPr>
        <p:spPr>
          <a:xfrm flipH="1">
            <a:off x="2413347" y="4246661"/>
            <a:ext cx="502469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32"/>
          <p:cNvCxnSpPr/>
          <p:nvPr/>
        </p:nvCxnSpPr>
        <p:spPr>
          <a:xfrm>
            <a:off x="2123728" y="2139702"/>
            <a:ext cx="289619" cy="0"/>
          </a:xfrm>
          <a:prstGeom prst="line">
            <a:avLst/>
          </a:prstGeom>
          <a:ln w="12700">
            <a:solidFill>
              <a:srgbClr val="003A4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1"/>
          <p:cNvCxnSpPr>
            <a:cxnSpLocks/>
          </p:cNvCxnSpPr>
          <p:nvPr/>
        </p:nvCxnSpPr>
        <p:spPr>
          <a:xfrm flipH="1">
            <a:off x="2411760" y="3363838"/>
            <a:ext cx="505643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8" descr="Obraz zawierający tekst, zrzut ekranu, Czcionka, Jaskrawoniebieski&#10;&#10;Opis wygenerowany automatycznie">
            <a:extLst>
              <a:ext uri="{FF2B5EF4-FFF2-40B4-BE49-F238E27FC236}">
                <a16:creationId xmlns:a16="http://schemas.microsoft.com/office/drawing/2014/main" id="{B8808720-0C98-4B67-1532-ED012B138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827088"/>
            <a:ext cx="13096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3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251520" y="1320800"/>
            <a:ext cx="122961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FRSE odpowiada również </a:t>
            </a:r>
            <a:b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za inne europejskie programy </a:t>
            </a:r>
            <a:b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pl-PL" sz="1400">
                <a:latin typeface="Roboto Light" panose="02000000000000000000" pitchFamily="2" charset="0"/>
                <a:ea typeface="Roboto Light" panose="02000000000000000000" pitchFamily="2" charset="0"/>
              </a:rPr>
              <a:t>i inicjatywy, takie jak: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7099" y="51470"/>
            <a:ext cx="92114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l-PL" altLang="pl-PL" sz="35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Programy</a:t>
            </a:r>
            <a:r>
              <a:rPr lang="pl-PL" altLang="pl-PL" sz="2400" b="1">
                <a:solidFill>
                  <a:srgbClr val="003A42"/>
                </a:solidFill>
                <a:latin typeface="Roboto" panose="02000000000000000000" pitchFamily="2" charset="0"/>
              </a:rPr>
              <a:t> </a:t>
            </a:r>
            <a:r>
              <a:rPr lang="pl-PL" altLang="pl-PL" sz="35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i inicjatywy</a:t>
            </a:r>
          </a:p>
        </p:txBody>
      </p:sp>
      <p:cxnSp>
        <p:nvCxnSpPr>
          <p:cNvPr id="89" name="Łącznik prosty 19">
            <a:extLst>
              <a:ext uri="{FF2B5EF4-FFF2-40B4-BE49-F238E27FC236}">
                <a16:creationId xmlns:a16="http://schemas.microsoft.com/office/drawing/2014/main" id="{DC7699D8-542D-E244-073E-1DCE1E7292C7}"/>
              </a:ext>
            </a:extLst>
          </p:cNvPr>
          <p:cNvCxnSpPr>
            <a:cxnSpLocks/>
          </p:cNvCxnSpPr>
          <p:nvPr/>
        </p:nvCxnSpPr>
        <p:spPr>
          <a:xfrm>
            <a:off x="1692275" y="838994"/>
            <a:ext cx="0" cy="3748980"/>
          </a:xfrm>
          <a:prstGeom prst="line">
            <a:avLst/>
          </a:prstGeom>
          <a:ln w="12700">
            <a:solidFill>
              <a:srgbClr val="003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ole tekstowe 1">
            <a:extLst>
              <a:ext uri="{FF2B5EF4-FFF2-40B4-BE49-F238E27FC236}">
                <a16:creationId xmlns:a16="http://schemas.microsoft.com/office/drawing/2014/main" id="{05725DDE-B1AC-E572-B59E-C8E045FCB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562" y="1257325"/>
            <a:ext cx="17313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000">
                <a:latin typeface="Roboto Light" panose="02000000000000000000" pitchFamily="2" charset="0"/>
                <a:ea typeface="Roboto Light" panose="02000000000000000000" pitchFamily="2" charset="0"/>
                <a:hlinkClick r:id="rId3"/>
              </a:rPr>
              <a:t>www.etwinning.pl</a:t>
            </a:r>
            <a:endParaRPr lang="pl-PL" altLang="pl-PL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1" name="pole tekstowe 1">
            <a:extLst>
              <a:ext uri="{FF2B5EF4-FFF2-40B4-BE49-F238E27FC236}">
                <a16:creationId xmlns:a16="http://schemas.microsoft.com/office/drawing/2014/main" id="{C25219E7-1F2A-389C-3CEF-35C6479E4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2211710"/>
            <a:ext cx="19272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000">
                <a:latin typeface="Roboto Light" panose="02000000000000000000" pitchFamily="2" charset="0"/>
                <a:ea typeface="Roboto Light" panose="02000000000000000000" pitchFamily="2" charset="0"/>
                <a:hlinkClick r:id="rId4"/>
              </a:rPr>
              <a:t>www.europass.org.pl</a:t>
            </a:r>
            <a:endParaRPr lang="pl-PL" altLang="pl-PL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92" name="Obraz 2">
            <a:extLst>
              <a:ext uri="{FF2B5EF4-FFF2-40B4-BE49-F238E27FC236}">
                <a16:creationId xmlns:a16="http://schemas.microsoft.com/office/drawing/2014/main" id="{E20C9691-617B-9D8D-FEB4-55CB86909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t="127" r="55" b="709"/>
          <a:stretch>
            <a:fillRect/>
          </a:stretch>
        </p:blipFill>
        <p:spPr bwMode="auto">
          <a:xfrm>
            <a:off x="2339752" y="1851670"/>
            <a:ext cx="17129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pole tekstowe 1">
            <a:extLst>
              <a:ext uri="{FF2B5EF4-FFF2-40B4-BE49-F238E27FC236}">
                <a16:creationId xmlns:a16="http://schemas.microsoft.com/office/drawing/2014/main" id="{B2ACE1B0-B730-852C-4C1F-31BE9066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3075806"/>
            <a:ext cx="26273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000">
                <a:latin typeface="Roboto Light" panose="02000000000000000000" pitchFamily="2" charset="0"/>
                <a:ea typeface="Roboto Light" panose="02000000000000000000" pitchFamily="2" charset="0"/>
                <a:hlinkClick r:id="rId6"/>
              </a:rPr>
              <a:t>www.salto-youth.net/rc/eeca</a:t>
            </a:r>
            <a:endParaRPr lang="pl-PL" altLang="pl-PL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94" name="Obraz 3">
            <a:extLst>
              <a:ext uri="{FF2B5EF4-FFF2-40B4-BE49-F238E27FC236}">
                <a16:creationId xmlns:a16="http://schemas.microsoft.com/office/drawing/2014/main" id="{0D38F18D-CAD6-FF59-C6F0-A2BBA42FE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15766"/>
            <a:ext cx="14033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pole tekstowe 1">
            <a:extLst>
              <a:ext uri="{FF2B5EF4-FFF2-40B4-BE49-F238E27FC236}">
                <a16:creationId xmlns:a16="http://schemas.microsoft.com/office/drawing/2014/main" id="{64BE3C03-6384-7579-3F38-96846218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1491630"/>
            <a:ext cx="148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000">
                <a:latin typeface="Roboto Light" panose="02000000000000000000" pitchFamily="2" charset="0"/>
                <a:ea typeface="Roboto Light" panose="02000000000000000000" pitchFamily="2" charset="0"/>
                <a:hlinkClick r:id="rId8" action="ppaction://hlinkfile"/>
              </a:rPr>
              <a:t>epale.ec.europa.eu/</a:t>
            </a:r>
            <a:r>
              <a:rPr lang="pl-PL" altLang="pl-PL" sz="1000" err="1">
                <a:latin typeface="Roboto Light" panose="02000000000000000000" pitchFamily="2" charset="0"/>
                <a:ea typeface="Roboto Light" panose="02000000000000000000" pitchFamily="2" charset="0"/>
                <a:hlinkClick r:id="rId8" action="ppaction://hlinkfile"/>
              </a:rPr>
              <a:t>pl</a:t>
            </a:r>
            <a:endParaRPr lang="pl-PL" altLang="pl-PL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7" name="pole tekstowe 1">
            <a:extLst>
              <a:ext uri="{FF2B5EF4-FFF2-40B4-BE49-F238E27FC236}">
                <a16:creationId xmlns:a16="http://schemas.microsoft.com/office/drawing/2014/main" id="{1C099C7C-9628-05D0-B85A-40E5D2BA5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2715766"/>
            <a:ext cx="17650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000">
                <a:latin typeface="Roboto Light" panose="02000000000000000000" pitchFamily="2" charset="0"/>
                <a:ea typeface="Roboto Light" panose="02000000000000000000" pitchFamily="2" charset="0"/>
                <a:hlinkClick r:id="rId9"/>
              </a:rPr>
              <a:t>worldskillspoland.org.pl</a:t>
            </a:r>
          </a:p>
        </p:txBody>
      </p:sp>
      <p:pic>
        <p:nvPicPr>
          <p:cNvPr id="98" name="Obraz 1">
            <a:extLst>
              <a:ext uri="{FF2B5EF4-FFF2-40B4-BE49-F238E27FC236}">
                <a16:creationId xmlns:a16="http://schemas.microsoft.com/office/drawing/2014/main" id="{547914D5-BD54-152F-3C2A-FCCF612F3B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23678"/>
            <a:ext cx="858284" cy="74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pole tekstowe 1">
            <a:extLst>
              <a:ext uri="{FF2B5EF4-FFF2-40B4-BE49-F238E27FC236}">
                <a16:creationId xmlns:a16="http://schemas.microsoft.com/office/drawing/2014/main" id="{1410DF62-A666-DDA5-C27E-B2B16A37D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3507854"/>
            <a:ext cx="23748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000">
                <a:latin typeface="Roboto Light" panose="02000000000000000000" pitchFamily="2" charset="0"/>
                <a:ea typeface="Roboto Light" panose="02000000000000000000" pitchFamily="2" charset="0"/>
                <a:hlinkClick r:id="rId11"/>
              </a:rPr>
              <a:t>www.wymianymlodziezy.frse.org.pl</a:t>
            </a:r>
            <a:endParaRPr lang="pl-PL" altLang="pl-PL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0" name="Obraz 5">
            <a:extLst>
              <a:ext uri="{FF2B5EF4-FFF2-40B4-BE49-F238E27FC236}">
                <a16:creationId xmlns:a16="http://schemas.microsoft.com/office/drawing/2014/main" id="{488943B5-2017-40B2-6738-64EFB383D7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75806"/>
            <a:ext cx="1494099" cy="39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Obraz 6">
            <a:extLst>
              <a:ext uri="{FF2B5EF4-FFF2-40B4-BE49-F238E27FC236}">
                <a16:creationId xmlns:a16="http://schemas.microsoft.com/office/drawing/2014/main" id="{B5662232-0C45-887E-32A4-E0D9E683D9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75806"/>
            <a:ext cx="13700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" name="Łącznik prosty 21">
            <a:extLst>
              <a:ext uri="{FF2B5EF4-FFF2-40B4-BE49-F238E27FC236}">
                <a16:creationId xmlns:a16="http://schemas.microsoft.com/office/drawing/2014/main" id="{01CF89F3-20A0-1F14-4A8F-F4C7CDFE798B}"/>
              </a:ext>
            </a:extLst>
          </p:cNvPr>
          <p:cNvCxnSpPr>
            <a:cxnSpLocks/>
          </p:cNvCxnSpPr>
          <p:nvPr/>
        </p:nvCxnSpPr>
        <p:spPr>
          <a:xfrm flipH="1">
            <a:off x="1693863" y="838994"/>
            <a:ext cx="503237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>
            <a:extLst>
              <a:ext uri="{FF2B5EF4-FFF2-40B4-BE49-F238E27FC236}">
                <a16:creationId xmlns:a16="http://schemas.microsoft.com/office/drawing/2014/main" id="{28C21CE0-25A0-0EB4-2ACF-C066FD2C13FF}"/>
              </a:ext>
            </a:extLst>
          </p:cNvPr>
          <p:cNvCxnSpPr>
            <a:cxnSpLocks/>
          </p:cNvCxnSpPr>
          <p:nvPr/>
        </p:nvCxnSpPr>
        <p:spPr>
          <a:xfrm flipH="1">
            <a:off x="1691680" y="2571750"/>
            <a:ext cx="4824536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29">
            <a:extLst>
              <a:ext uri="{FF2B5EF4-FFF2-40B4-BE49-F238E27FC236}">
                <a16:creationId xmlns:a16="http://schemas.microsoft.com/office/drawing/2014/main" id="{3E5BD95D-98E5-087C-919F-271CCA07F4F5}"/>
              </a:ext>
            </a:extLst>
          </p:cNvPr>
          <p:cNvCxnSpPr>
            <a:cxnSpLocks/>
          </p:cNvCxnSpPr>
          <p:nvPr/>
        </p:nvCxnSpPr>
        <p:spPr>
          <a:xfrm flipH="1" flipV="1">
            <a:off x="1691680" y="4011910"/>
            <a:ext cx="426489" cy="7562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prosty 21">
            <a:extLst>
              <a:ext uri="{FF2B5EF4-FFF2-40B4-BE49-F238E27FC236}">
                <a16:creationId xmlns:a16="http://schemas.microsoft.com/office/drawing/2014/main" id="{B2F6AFEC-F9E4-4598-BC44-1690E4EA9F48}"/>
              </a:ext>
            </a:extLst>
          </p:cNvPr>
          <p:cNvCxnSpPr>
            <a:cxnSpLocks/>
          </p:cNvCxnSpPr>
          <p:nvPr/>
        </p:nvCxnSpPr>
        <p:spPr>
          <a:xfrm flipH="1">
            <a:off x="1691680" y="1995686"/>
            <a:ext cx="504825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Łącznik prosty 21">
            <a:extLst>
              <a:ext uri="{FF2B5EF4-FFF2-40B4-BE49-F238E27FC236}">
                <a16:creationId xmlns:a16="http://schemas.microsoft.com/office/drawing/2014/main" id="{C5EE1EAB-6A7A-9337-249A-91A82360CFF6}"/>
              </a:ext>
            </a:extLst>
          </p:cNvPr>
          <p:cNvCxnSpPr>
            <a:cxnSpLocks/>
          </p:cNvCxnSpPr>
          <p:nvPr/>
        </p:nvCxnSpPr>
        <p:spPr>
          <a:xfrm flipH="1">
            <a:off x="1691680" y="3003798"/>
            <a:ext cx="504825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23">
            <a:extLst>
              <a:ext uri="{FF2B5EF4-FFF2-40B4-BE49-F238E27FC236}">
                <a16:creationId xmlns:a16="http://schemas.microsoft.com/office/drawing/2014/main" id="{E28F1695-7713-E490-8B6E-7C3B518391C7}"/>
              </a:ext>
            </a:extLst>
          </p:cNvPr>
          <p:cNvCxnSpPr/>
          <p:nvPr/>
        </p:nvCxnSpPr>
        <p:spPr>
          <a:xfrm flipH="1">
            <a:off x="1691680" y="3363838"/>
            <a:ext cx="3308350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Łącznik prosty 23">
            <a:extLst>
              <a:ext uri="{FF2B5EF4-FFF2-40B4-BE49-F238E27FC236}">
                <a16:creationId xmlns:a16="http://schemas.microsoft.com/office/drawing/2014/main" id="{A00D6BFE-5420-BAD1-FBB6-76DF5633D415}"/>
              </a:ext>
            </a:extLst>
          </p:cNvPr>
          <p:cNvCxnSpPr>
            <a:cxnSpLocks/>
          </p:cNvCxnSpPr>
          <p:nvPr/>
        </p:nvCxnSpPr>
        <p:spPr>
          <a:xfrm flipH="1">
            <a:off x="1688582" y="1507818"/>
            <a:ext cx="4971650" cy="0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Obraz 29" descr="Obraz zawierający Grafika, Czcionka, projekt graficzny, tekst&#10;&#10;Opis wygenerowany automatycznie">
            <a:extLst>
              <a:ext uri="{FF2B5EF4-FFF2-40B4-BE49-F238E27FC236}">
                <a16:creationId xmlns:a16="http://schemas.microsoft.com/office/drawing/2014/main" id="{B783358A-7C9F-BBB6-4105-CFC4FA85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995686"/>
            <a:ext cx="944586" cy="69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Obraz 4">
            <a:extLst>
              <a:ext uri="{FF2B5EF4-FFF2-40B4-BE49-F238E27FC236}">
                <a16:creationId xmlns:a16="http://schemas.microsoft.com/office/drawing/2014/main" id="{9E778A50-DBE8-BB31-7AD3-D4552216D1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43558"/>
            <a:ext cx="1079572" cy="65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Obraz 1">
            <a:extLst>
              <a:ext uri="{FF2B5EF4-FFF2-40B4-BE49-F238E27FC236}">
                <a16:creationId xmlns:a16="http://schemas.microsoft.com/office/drawing/2014/main" id="{15121056-3E3C-F9C8-E7D7-07A57AAF92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71550"/>
            <a:ext cx="1625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pole tekstowe 115">
            <a:extLst>
              <a:ext uri="{FF2B5EF4-FFF2-40B4-BE49-F238E27FC236}">
                <a16:creationId xmlns:a16="http://schemas.microsoft.com/office/drawing/2014/main" id="{773A48BD-BF21-03ED-336C-13479677B56B}"/>
              </a:ext>
            </a:extLst>
          </p:cNvPr>
          <p:cNvSpPr txBox="1"/>
          <p:nvPr/>
        </p:nvSpPr>
        <p:spPr>
          <a:xfrm>
            <a:off x="7812360" y="2715766"/>
            <a:ext cx="19441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  <a:hlinkClick r:id="rId17"/>
              </a:rPr>
              <a:t>euroskills2023.org</a:t>
            </a:r>
            <a:endParaRPr lang="pl-PL" sz="100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pole tekstowe 1">
            <a:extLst>
              <a:ext uri="{FF2B5EF4-FFF2-40B4-BE49-F238E27FC236}">
                <a16:creationId xmlns:a16="http://schemas.microsoft.com/office/drawing/2014/main" id="{F21C89A9-6709-1100-3A3D-157FADB07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4011910"/>
            <a:ext cx="23748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000">
                <a:latin typeface="Roboto Light" panose="02000000000000000000" pitchFamily="2" charset="0"/>
                <a:ea typeface="Roboto Light" panose="02000000000000000000" pitchFamily="2" charset="0"/>
                <a:hlinkClick r:id="rId18"/>
              </a:rPr>
              <a:t>www.frse.org.pl/fers</a:t>
            </a:r>
            <a:endParaRPr lang="pl-PL" altLang="pl-PL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" name="Obraz 2" descr="Obraz zawierający zrzut ekranu, Wielobarwność, Prostokąt&#10;&#10;Opis wygenerowany automatycznie">
            <a:extLst>
              <a:ext uri="{FF2B5EF4-FFF2-40B4-BE49-F238E27FC236}">
                <a16:creationId xmlns:a16="http://schemas.microsoft.com/office/drawing/2014/main" id="{B49987DC-DAFE-1843-E19F-0F6796B4445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23878"/>
            <a:ext cx="4012356" cy="553348"/>
          </a:xfrm>
          <a:prstGeom prst="rect">
            <a:avLst/>
          </a:prstGeom>
        </p:spPr>
      </p:pic>
      <p:cxnSp>
        <p:nvCxnSpPr>
          <p:cNvPr id="9" name="Łącznik prosty 29">
            <a:extLst>
              <a:ext uri="{FF2B5EF4-FFF2-40B4-BE49-F238E27FC236}">
                <a16:creationId xmlns:a16="http://schemas.microsoft.com/office/drawing/2014/main" id="{BA1C5C08-930C-DD15-C809-EF250A9903EF}"/>
              </a:ext>
            </a:extLst>
          </p:cNvPr>
          <p:cNvCxnSpPr>
            <a:cxnSpLocks/>
          </p:cNvCxnSpPr>
          <p:nvPr/>
        </p:nvCxnSpPr>
        <p:spPr>
          <a:xfrm flipH="1" flipV="1">
            <a:off x="1691680" y="4587974"/>
            <a:ext cx="426489" cy="7562"/>
          </a:xfrm>
          <a:prstGeom prst="line">
            <a:avLst/>
          </a:prstGeom>
          <a:ln w="12700">
            <a:solidFill>
              <a:srgbClr val="003A4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>
            <a:extLst>
              <a:ext uri="{FF2B5EF4-FFF2-40B4-BE49-F238E27FC236}">
                <a16:creationId xmlns:a16="http://schemas.microsoft.com/office/drawing/2014/main" id="{FFC6BA55-98E3-D711-A343-C623F176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71950"/>
            <a:ext cx="3744416" cy="46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E928AD-79D8-9861-9F29-9AB7720DBA76}"/>
              </a:ext>
            </a:extLst>
          </p:cNvPr>
          <p:cNvSpPr txBox="1"/>
          <p:nvPr/>
        </p:nvSpPr>
        <p:spPr>
          <a:xfrm>
            <a:off x="6372200" y="4515966"/>
            <a:ext cx="1368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>
                <a:latin typeface="Roboto Light" panose="02000000000000000000" pitchFamily="2" charset="0"/>
                <a:ea typeface="Roboto Light" panose="02000000000000000000" pitchFamily="2" charset="0"/>
                <a:hlinkClick r:id="rId21"/>
              </a:rPr>
              <a:t>www.frse.org.pl/kpo</a:t>
            </a:r>
            <a:endParaRPr lang="pl-PL" sz="10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pl-PL" sz="1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 txBox="1">
            <a:spLocks/>
          </p:cNvSpPr>
          <p:nvPr/>
        </p:nvSpPr>
        <p:spPr bwMode="auto">
          <a:xfrm>
            <a:off x="0" y="271463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l-PL" altLang="pl-PL" sz="3500" b="1">
                <a:solidFill>
                  <a:srgbClr val="003A42"/>
                </a:solidFill>
                <a:latin typeface="Poppins" panose="02000000000000000000" pitchFamily="2" charset="-18"/>
                <a:ea typeface="+mj-ea"/>
                <a:cs typeface="Poppins" panose="02000000000000000000" pitchFamily="2" charset="-18"/>
              </a:rPr>
              <a:t>Budżet na lata 2021-2027 na europejskie programy edukacyjne </a:t>
            </a:r>
          </a:p>
        </p:txBody>
      </p:sp>
      <p:sp>
        <p:nvSpPr>
          <p:cNvPr id="23556" name="pole tekstowe 4"/>
          <p:cNvSpPr txBox="1">
            <a:spLocks noChangeArrowheads="1"/>
          </p:cNvSpPr>
          <p:nvPr/>
        </p:nvSpPr>
        <p:spPr bwMode="auto">
          <a:xfrm>
            <a:off x="323528" y="4155926"/>
            <a:ext cx="4688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sz="900" b="0" i="0">
                <a:effectLst/>
                <a:latin typeface="Roboto Light" panose="02000000000000000000" pitchFamily="2" charset="0"/>
                <a:ea typeface="Roboto Light" panose="02000000000000000000" pitchFamily="2" charset="0"/>
                <a:hlinkClick r:id="rId3"/>
              </a:rPr>
              <a:t>https://erasmusplus.org.pl/brepo/panel_repo_files/2021/12/21/ieoakm/komunikat-25-03-21-erasmus-ponad-28-mld-euro-na-pr.pdf</a:t>
            </a:r>
            <a:endParaRPr lang="pl-PL" altLang="pl-PL" sz="900">
              <a:solidFill>
                <a:srgbClr val="007FC8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3557" name="pole tekstowe 1"/>
          <p:cNvSpPr txBox="1">
            <a:spLocks noChangeArrowheads="1"/>
          </p:cNvSpPr>
          <p:nvPr/>
        </p:nvSpPr>
        <p:spPr bwMode="auto">
          <a:xfrm>
            <a:off x="323528" y="1491630"/>
            <a:ext cx="4607271" cy="26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altLang="en-US" sz="1400">
                <a:latin typeface="Roboto Light" panose="02000000000000000000" pitchFamily="2" charset="0"/>
                <a:ea typeface="Roboto Light" panose="02000000000000000000" pitchFamily="2" charset="0"/>
              </a:rPr>
              <a:t>Dzięki odrębnemu budżetowi na lata 2021-2027 </a:t>
            </a:r>
            <a:br>
              <a:rPr lang="pl-PL" altLang="en-US" sz="140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altLang="en-US" sz="1400">
                <a:latin typeface="Roboto Light" panose="02000000000000000000" pitchFamily="2" charset="0"/>
                <a:ea typeface="Roboto Light" panose="02000000000000000000" pitchFamily="2" charset="0"/>
              </a:rPr>
              <a:t>w wysokości </a:t>
            </a:r>
            <a:r>
              <a:rPr lang="pl-PL" altLang="en-US" b="1">
                <a:solidFill>
                  <a:srgbClr val="2CB7C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26,2 miliardów euro </a:t>
            </a:r>
            <a:r>
              <a:rPr lang="pl-PL" altLang="en-US" sz="1400">
                <a:latin typeface="Roboto Light" panose="02000000000000000000" pitchFamily="2" charset="0"/>
                <a:ea typeface="Roboto Light" panose="02000000000000000000" pitchFamily="2" charset="0"/>
              </a:rPr>
              <a:t>nowy program Erasmus+ będzie nie tylko bardziej włączający i innowacyjny, ale także bardziej cyfrowy i ekologiczny. </a:t>
            </a:r>
          </a:p>
          <a:p>
            <a:pPr eaLnBrk="1" hangingPunct="1">
              <a:spcAft>
                <a:spcPts val="1200"/>
              </a:spcAft>
            </a:pPr>
            <a:r>
              <a:rPr lang="pl-PL" altLang="en-US" sz="1400">
                <a:latin typeface="Roboto Light" panose="02000000000000000000" pitchFamily="2" charset="0"/>
                <a:ea typeface="Roboto Light" panose="02000000000000000000" pitchFamily="2" charset="0"/>
              </a:rPr>
              <a:t>Natomiast na nową perspektywę programu Europejski Korpus Solidarności Komisja Europejska przeznaczyła ponad </a:t>
            </a:r>
            <a:r>
              <a:rPr lang="pl-PL" altLang="en-US" b="1">
                <a:solidFill>
                  <a:srgbClr val="2CB7C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 mld euro</a:t>
            </a:r>
            <a:r>
              <a:rPr lang="pl-PL" altLang="en-US" sz="1400">
                <a:latin typeface="Roboto Light" panose="02000000000000000000" pitchFamily="2" charset="0"/>
                <a:ea typeface="Roboto Light" panose="02000000000000000000" pitchFamily="2" charset="0"/>
              </a:rPr>
              <a:t>, co zapewni co najmniej 270 000 młodych ludzi możliwość udziału w rozwiązywaniu problemów społecznych i humanitarnych poprzez wolontariat lub tworzenie własnych projektów solidarnościowych.   </a:t>
            </a:r>
          </a:p>
        </p:txBody>
      </p:sp>
      <p:pic>
        <p:nvPicPr>
          <p:cNvPr id="4" name="Obraz 3" descr="Obraz zawierający tekst, Świat, Grafika, mapa&#10;&#10;Opis wygenerowany automatycznie">
            <a:extLst>
              <a:ext uri="{FF2B5EF4-FFF2-40B4-BE49-F238E27FC236}">
                <a16:creationId xmlns:a16="http://schemas.microsoft.com/office/drawing/2014/main" id="{A2787CF2-8903-668F-F0F3-0BE63298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91630"/>
            <a:ext cx="3744530" cy="276731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DD0BF18-B333-18FF-8581-6792B8EB15C0}"/>
              </a:ext>
            </a:extLst>
          </p:cNvPr>
          <p:cNvSpPr txBox="1"/>
          <p:nvPr/>
        </p:nvSpPr>
        <p:spPr>
          <a:xfrm>
            <a:off x="7236296" y="1419622"/>
            <a:ext cx="1582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200">
                <a:latin typeface="Roboto Light" panose="02000000000000000000" pitchFamily="2" charset="0"/>
                <a:ea typeface="Roboto Light" panose="02000000000000000000" pitchFamily="2" charset="0"/>
              </a:rPr>
              <a:t>Program Erasmus+</a:t>
            </a:r>
            <a:endParaRPr lang="pl-PL" sz="12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7298C93-4A09-F8F2-3E79-CCFE3665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082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437466"/>
      </p:ext>
    </p:extLst>
  </p:cSld>
  <p:clrMapOvr>
    <a:masterClrMapping/>
  </p:clrMapOvr>
</p:sld>
</file>

<file path=ppt/theme/theme1.xml><?xml version="1.0" encoding="utf-8"?>
<a:theme xmlns:a="http://schemas.openxmlformats.org/drawingml/2006/main" name="9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3324</Words>
  <Application>Microsoft Office PowerPoint</Application>
  <PresentationFormat>Pokaz na ekranie (16:9)</PresentationFormat>
  <Paragraphs>411</Paragraphs>
  <Slides>48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5</vt:i4>
      </vt:variant>
      <vt:variant>
        <vt:lpstr>Tytuły slajdów</vt:lpstr>
      </vt:variant>
      <vt:variant>
        <vt:i4>48</vt:i4>
      </vt:variant>
    </vt:vector>
  </HeadingPairs>
  <TitlesOfParts>
    <vt:vector size="62" baseType="lpstr">
      <vt:lpstr>aktiv-grotesk</vt:lpstr>
      <vt:lpstr>Arial</vt:lpstr>
      <vt:lpstr>Calibri</vt:lpstr>
      <vt:lpstr>Open Sans</vt:lpstr>
      <vt:lpstr>Open Sans Bold</vt:lpstr>
      <vt:lpstr>Poppins</vt:lpstr>
      <vt:lpstr>Roboto</vt:lpstr>
      <vt:lpstr>Roboto Light</vt:lpstr>
      <vt:lpstr>Wingdings</vt:lpstr>
      <vt:lpstr>9_Projekt niestandardowy</vt:lpstr>
      <vt:lpstr>2_Projekt niestandardowy</vt:lpstr>
      <vt:lpstr>Projekt niestandardowy</vt:lpstr>
      <vt:lpstr>8_Projekt niestandardowy</vt:lpstr>
      <vt:lpstr>1_Projekt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Priorytety Komisji Europejskiej na lata 2021-2027</vt:lpstr>
      <vt:lpstr>Kto bierze udział?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Współpraca organizacji i instytucji – działania zarządzane przez NA*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Programy Bilateralne Wymian Młodzieży</vt:lpstr>
      <vt:lpstr>Cele Funduszu:</vt:lpstr>
      <vt:lpstr>Priorytety 2025</vt:lpstr>
      <vt:lpstr>Formaty projektów PLFWM</vt:lpstr>
      <vt:lpstr>Zasady Szczegółowe – FORMAT 1</vt:lpstr>
      <vt:lpstr>Zasady Szczegółowe – FORMAT 2</vt:lpstr>
      <vt:lpstr>Cele Rady</vt:lpstr>
      <vt:lpstr>Warianty projektów PURWM</vt:lpstr>
      <vt:lpstr>Zasady szczegółowe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FRSE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pkonopka</dc:creator>
  <cp:lastModifiedBy>Barbara Kuźmicka-Wrąbel</cp:lastModifiedBy>
  <cp:revision>2</cp:revision>
  <cp:lastPrinted>2021-08-09T10:24:16Z</cp:lastPrinted>
  <dcterms:created xsi:type="dcterms:W3CDTF">2020-03-05T13:08:24Z</dcterms:created>
  <dcterms:modified xsi:type="dcterms:W3CDTF">2025-05-19T07:15:09Z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2559175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